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9" r:id="rId4"/>
    <p:sldId id="258" r:id="rId5"/>
    <p:sldId id="260" r:id="rId6"/>
    <p:sldId id="264" r:id="rId7"/>
    <p:sldId id="267" r:id="rId8"/>
    <p:sldId id="268" r:id="rId9"/>
    <p:sldId id="269" r:id="rId10"/>
    <p:sldId id="270" r:id="rId11"/>
    <p:sldId id="262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7" r:id="rId27"/>
    <p:sldId id="263" r:id="rId28"/>
    <p:sldId id="286" r:id="rId29"/>
    <p:sldId id="265" r:id="rId30"/>
    <p:sldId id="284" r:id="rId31"/>
    <p:sldId id="285" r:id="rId32"/>
    <p:sldId id="288" r:id="rId33"/>
    <p:sldId id="293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DC54F-3ED8-4A33-B745-357F89D9B77C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B85F5-9224-4B1C-B589-29CCB63E113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452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B85F5-9224-4B1C-B589-29CCB63E1131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4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 rot="248467">
            <a:off x="167672" y="2575408"/>
            <a:ext cx="3516640" cy="2424835"/>
            <a:chOff x="-10068" y="2615721"/>
            <a:chExt cx="5488038" cy="2838132"/>
          </a:xfrm>
        </p:grpSpPr>
        <p:sp>
          <p:nvSpPr>
            <p:cNvPr id="5" name="Serbest 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" name="Serbest 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" name="Serbest 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" name="Serbest 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" name="Serbest 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" name="Serbest 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" name="Serbest 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" name="Serbest 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" name="Serbest 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" name="Serbest 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" name="Serbest 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" name="Serbest 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5" name="Serbest 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0" name="Grup 39"/>
          <p:cNvGrpSpPr/>
          <p:nvPr/>
        </p:nvGrpSpPr>
        <p:grpSpPr>
          <a:xfrm rot="18988672">
            <a:off x="51417" y="189622"/>
            <a:ext cx="387923" cy="587584"/>
            <a:chOff x="11036616" y="1071278"/>
            <a:chExt cx="1030189" cy="1170315"/>
          </a:xfrm>
        </p:grpSpPr>
        <p:sp>
          <p:nvSpPr>
            <p:cNvPr id="41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49" name="Serbest Form 500"/>
          <p:cNvSpPr>
            <a:spLocks/>
          </p:cNvSpPr>
          <p:nvPr/>
        </p:nvSpPr>
        <p:spPr bwMode="auto">
          <a:xfrm>
            <a:off x="2463242" y="4664179"/>
            <a:ext cx="6677183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50" name="Grup 49"/>
          <p:cNvGrpSpPr/>
          <p:nvPr/>
        </p:nvGrpSpPr>
        <p:grpSpPr>
          <a:xfrm>
            <a:off x="8575623" y="6542"/>
            <a:ext cx="509347" cy="712528"/>
            <a:chOff x="11231706" y="127529"/>
            <a:chExt cx="679129" cy="712528"/>
          </a:xfrm>
        </p:grpSpPr>
        <p:sp>
          <p:nvSpPr>
            <p:cNvPr id="51" name="Serbest 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2" name="Serbest 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3" name="Serbest 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59" name="Serbest Form 413"/>
          <p:cNvSpPr>
            <a:spLocks/>
          </p:cNvSpPr>
          <p:nvPr/>
        </p:nvSpPr>
        <p:spPr bwMode="auto">
          <a:xfrm>
            <a:off x="-17524" y="3007512"/>
            <a:ext cx="9141714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60" name="Serbest Form 414"/>
          <p:cNvSpPr>
            <a:spLocks/>
          </p:cNvSpPr>
          <p:nvPr/>
        </p:nvSpPr>
        <p:spPr bwMode="auto">
          <a:xfrm>
            <a:off x="-17524" y="3324747"/>
            <a:ext cx="9141714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61" name="Grup 5"/>
          <p:cNvGrpSpPr>
            <a:grpSpLocks noChangeAspect="1"/>
          </p:cNvGrpSpPr>
          <p:nvPr/>
        </p:nvGrpSpPr>
        <p:grpSpPr bwMode="auto">
          <a:xfrm>
            <a:off x="-1139" y="854146"/>
            <a:ext cx="1411106" cy="2341763"/>
            <a:chOff x="3000" y="1116"/>
            <a:chExt cx="1680" cy="2091"/>
          </a:xfrm>
        </p:grpSpPr>
        <p:sp>
          <p:nvSpPr>
            <p:cNvPr id="62" name="Serbest 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0" name="Serbest 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1" name="Serbest 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2" name="Serbest 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3" name="Serbest 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4" name="Serbest 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5" name="Serbest 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6" name="Serbest 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7" name="Serbest 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8" name="Serbest 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9" name="Serbest 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0" name="Serbest 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81" name="Grup 33"/>
          <p:cNvGrpSpPr>
            <a:grpSpLocks noChangeAspect="1"/>
          </p:cNvGrpSpPr>
          <p:nvPr/>
        </p:nvGrpSpPr>
        <p:grpSpPr bwMode="auto">
          <a:xfrm>
            <a:off x="1286241" y="4544219"/>
            <a:ext cx="1404951" cy="2324202"/>
            <a:chOff x="3359" y="1523"/>
            <a:chExt cx="943" cy="1170"/>
          </a:xfrm>
        </p:grpSpPr>
        <p:sp>
          <p:nvSpPr>
            <p:cNvPr id="82" name="Serbest 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3" name="Serbest 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4" name="Serbest 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5" name="Serbest 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6" name="Serbest 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87" name="Grup 43"/>
          <p:cNvGrpSpPr>
            <a:grpSpLocks noChangeAspect="1"/>
          </p:cNvGrpSpPr>
          <p:nvPr/>
        </p:nvGrpSpPr>
        <p:grpSpPr bwMode="auto">
          <a:xfrm>
            <a:off x="876300" y="5011047"/>
            <a:ext cx="1122760" cy="1857375"/>
            <a:chOff x="3367" y="1523"/>
            <a:chExt cx="943" cy="1170"/>
          </a:xfrm>
        </p:grpSpPr>
        <p:sp>
          <p:nvSpPr>
            <p:cNvPr id="88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9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0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1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2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3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4" name="Grup 93"/>
          <p:cNvGrpSpPr/>
          <p:nvPr/>
        </p:nvGrpSpPr>
        <p:grpSpPr>
          <a:xfrm>
            <a:off x="-16478" y="4350236"/>
            <a:ext cx="1272587" cy="2518186"/>
            <a:chOff x="-3496" y="4350236"/>
            <a:chExt cx="1696783" cy="2518186"/>
          </a:xfrm>
        </p:grpSpPr>
        <p:sp>
          <p:nvSpPr>
            <p:cNvPr id="95" name="Serbest 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6" name="Serbest 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7" name="Serbest 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8" name="Serbest 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9" name="Grup 43"/>
          <p:cNvGrpSpPr>
            <a:grpSpLocks noChangeAspect="1"/>
          </p:cNvGrpSpPr>
          <p:nvPr/>
        </p:nvGrpSpPr>
        <p:grpSpPr bwMode="auto">
          <a:xfrm>
            <a:off x="2183502" y="4572471"/>
            <a:ext cx="1387874" cy="2295951"/>
            <a:chOff x="3367" y="1523"/>
            <a:chExt cx="943" cy="1170"/>
          </a:xfrm>
        </p:grpSpPr>
        <p:sp>
          <p:nvSpPr>
            <p:cNvPr id="100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1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2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3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4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5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06" name="Grup 105"/>
          <p:cNvGrpSpPr/>
          <p:nvPr/>
        </p:nvGrpSpPr>
        <p:grpSpPr>
          <a:xfrm rot="1576354">
            <a:off x="8344344" y="2895976"/>
            <a:ext cx="772642" cy="1170315"/>
            <a:chOff x="11036616" y="1071278"/>
            <a:chExt cx="1030189" cy="1170315"/>
          </a:xfrm>
        </p:grpSpPr>
        <p:sp>
          <p:nvSpPr>
            <p:cNvPr id="107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8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9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0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1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2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3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4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115" name="Serbest Form 8"/>
          <p:cNvSpPr>
            <a:spLocks/>
          </p:cNvSpPr>
          <p:nvPr/>
        </p:nvSpPr>
        <p:spPr bwMode="auto">
          <a:xfrm>
            <a:off x="3031996" y="5351894"/>
            <a:ext cx="261938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116" name="Serbest Form 115"/>
          <p:cNvSpPr/>
          <p:nvPr/>
        </p:nvSpPr>
        <p:spPr>
          <a:xfrm>
            <a:off x="-21175" y="3533670"/>
            <a:ext cx="9104588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grpSp>
        <p:nvGrpSpPr>
          <p:cNvPr id="117" name="Grup 116"/>
          <p:cNvGrpSpPr/>
          <p:nvPr/>
        </p:nvGrpSpPr>
        <p:grpSpPr>
          <a:xfrm rot="198573">
            <a:off x="899456" y="2684219"/>
            <a:ext cx="1616019" cy="1686565"/>
            <a:chOff x="1175948" y="2708421"/>
            <a:chExt cx="2159248" cy="1690131"/>
          </a:xfrm>
        </p:grpSpPr>
        <p:sp>
          <p:nvSpPr>
            <p:cNvPr id="118" name="Serbest 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9" name="Serbest 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0" name="Serbest 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1" name="Serbest 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2" name="Serbest 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3" name="Serbest 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4" name="Serbest 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5" name="Serbest 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6" name="Serbest 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7" name="Serbest 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8" name="Serbest 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9" name="Serbest 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0" name="Serbest 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1" name="Serbest 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2" name="Serbest 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3" name="Serbest 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4" name="Serbest 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5" name="Serbest 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6" name="Serbest 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7" name="Serbest 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8" name="Serbest 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9" name="Serbest 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0" name="Serbest 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1" name="Serbest 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2" name="Serbest 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3" name="Serbest 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4" name="Serbest 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5" name="Serbest 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46" name="Grup 5"/>
          <p:cNvGrpSpPr>
            <a:grpSpLocks noChangeAspect="1"/>
          </p:cNvGrpSpPr>
          <p:nvPr/>
        </p:nvGrpSpPr>
        <p:grpSpPr bwMode="auto">
          <a:xfrm>
            <a:off x="6875516" y="4138361"/>
            <a:ext cx="2267293" cy="2719639"/>
            <a:chOff x="2887" y="1286"/>
            <a:chExt cx="1903" cy="1712"/>
          </a:xfrm>
        </p:grpSpPr>
        <p:sp>
          <p:nvSpPr>
            <p:cNvPr id="147" name="Serbest 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8" name="Serbest 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9" name="Serbest 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0" name="Serbest 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1" name="Serbest 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2" name="Serbest 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3" name="Serbest 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4" name="Serbest 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5" name="Serbest 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6" name="Serbest 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7" name="Serbest 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8" name="Serbest 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9" name="Serbest 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0" name="Serbest 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1" name="Serbest 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2" name="Serbest 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3" name="Serbest 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4" name="Serbest 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5" name="Serbest 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6" name="Serbest 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7" name="Serbest 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8" name="Serbest 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9" name="Serbest 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0" name="Serbest 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71" name="Grup 64"/>
          <p:cNvGrpSpPr>
            <a:grpSpLocks noChangeAspect="1"/>
          </p:cNvGrpSpPr>
          <p:nvPr/>
        </p:nvGrpSpPr>
        <p:grpSpPr bwMode="auto">
          <a:xfrm rot="12827499" flipH="1">
            <a:off x="8520313" y="2338535"/>
            <a:ext cx="362814" cy="536662"/>
            <a:chOff x="2052" y="995"/>
            <a:chExt cx="768" cy="852"/>
          </a:xfrm>
        </p:grpSpPr>
        <p:sp>
          <p:nvSpPr>
            <p:cNvPr id="172" name="Serbest 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3" name="Serbest 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4" name="Serbest 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5" name="Serbest 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6" name="Serbest 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010966" y="165020"/>
            <a:ext cx="7020314" cy="2263258"/>
          </a:xfrm>
        </p:spPr>
        <p:txBody>
          <a:bodyPr rtlCol="0" anchor="b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927497" y="2476917"/>
            <a:ext cx="5187252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43000" y="1485900"/>
            <a:ext cx="6858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1810" y="4454034"/>
            <a:ext cx="6858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46429" y="1485900"/>
            <a:ext cx="336042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32877" y="1485900"/>
            <a:ext cx="336042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6429" y="1376018"/>
            <a:ext cx="336042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46429" y="2144114"/>
            <a:ext cx="336042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32877" y="1376018"/>
            <a:ext cx="336042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32877" y="2144114"/>
            <a:ext cx="336042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rbest Form 92"/>
          <p:cNvSpPr>
            <a:spLocks/>
          </p:cNvSpPr>
          <p:nvPr/>
        </p:nvSpPr>
        <p:spPr bwMode="auto">
          <a:xfrm>
            <a:off x="6482633" y="3888585"/>
            <a:ext cx="159761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7" name="Serbest Form 50"/>
          <p:cNvSpPr>
            <a:spLocks/>
          </p:cNvSpPr>
          <p:nvPr/>
        </p:nvSpPr>
        <p:spPr bwMode="auto">
          <a:xfrm>
            <a:off x="5085159" y="4191000"/>
            <a:ext cx="405747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-94" y="4572001"/>
            <a:ext cx="8561457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9" name="Grup 69"/>
          <p:cNvGrpSpPr>
            <a:grpSpLocks noChangeAspect="1"/>
          </p:cNvGrpSpPr>
          <p:nvPr/>
        </p:nvGrpSpPr>
        <p:grpSpPr bwMode="auto">
          <a:xfrm flipH="1">
            <a:off x="7299178" y="958654"/>
            <a:ext cx="1050614" cy="4001744"/>
            <a:chOff x="3220" y="236"/>
            <a:chExt cx="1347" cy="3848"/>
          </a:xfrm>
        </p:grpSpPr>
        <p:sp>
          <p:nvSpPr>
            <p:cNvPr id="10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" name="Serbest 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5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0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1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9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0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1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2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3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9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0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1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2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0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1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2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3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4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5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6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7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8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9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0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1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2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3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4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5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6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7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8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9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0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1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2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3" name="Grup 69"/>
          <p:cNvGrpSpPr>
            <a:grpSpLocks noChangeAspect="1"/>
          </p:cNvGrpSpPr>
          <p:nvPr/>
        </p:nvGrpSpPr>
        <p:grpSpPr bwMode="auto">
          <a:xfrm>
            <a:off x="8171259" y="1248597"/>
            <a:ext cx="941097" cy="3346122"/>
            <a:chOff x="3124" y="236"/>
            <a:chExt cx="1443" cy="3848"/>
          </a:xfrm>
        </p:grpSpPr>
        <p:sp>
          <p:nvSpPr>
            <p:cNvPr id="94" name="Serbest 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5" name="Serbest 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6" name="Serbest 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7" name="Serbest 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8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9" name="Serbest 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0" name="Serbest 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1" name="Serbest 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2" name="Serbest 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3" name="Serbest 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4" name="Serbest 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5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6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7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8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9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0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1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2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3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4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5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6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7" name="Serbest 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8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9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0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1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2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3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4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5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6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7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8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9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0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1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2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3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4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5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6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7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8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9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0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1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2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3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4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5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6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7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8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9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0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1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2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3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4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5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6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7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8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9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0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1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2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3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4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5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6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7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8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9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0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1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2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3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4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5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6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77" name="Grup 69"/>
          <p:cNvGrpSpPr>
            <a:grpSpLocks noChangeAspect="1"/>
          </p:cNvGrpSpPr>
          <p:nvPr/>
        </p:nvGrpSpPr>
        <p:grpSpPr bwMode="auto">
          <a:xfrm>
            <a:off x="6815590" y="2736977"/>
            <a:ext cx="679655" cy="2416549"/>
            <a:chOff x="3124" y="236"/>
            <a:chExt cx="1443" cy="3848"/>
          </a:xfrm>
        </p:grpSpPr>
        <p:sp>
          <p:nvSpPr>
            <p:cNvPr id="178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9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0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1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2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3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4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5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6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7" name="Serbest 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8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9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0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1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2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3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4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5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6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7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8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9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0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1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2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3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4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5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6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7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8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9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0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1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2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3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4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5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6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7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8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9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0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1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2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3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4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5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6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7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8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9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0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1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2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3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4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5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6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7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8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9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0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1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2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3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4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5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6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7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8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9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0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1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2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3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4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5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6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7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8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9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60" name="Grup 50"/>
          <p:cNvGrpSpPr>
            <a:grpSpLocks noChangeAspect="1"/>
          </p:cNvGrpSpPr>
          <p:nvPr/>
        </p:nvGrpSpPr>
        <p:grpSpPr bwMode="auto">
          <a:xfrm>
            <a:off x="7885509" y="2438401"/>
            <a:ext cx="1113762" cy="2195929"/>
            <a:chOff x="3369" y="1563"/>
            <a:chExt cx="940" cy="1390"/>
          </a:xfrm>
        </p:grpSpPr>
        <p:sp>
          <p:nvSpPr>
            <p:cNvPr id="261" name="Serbest 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2" name="Serbest 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3" name="Serbest 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4" name="Serbest 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5" name="Serbest 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6" name="Serbest 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7" name="Serbest 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8" name="Serbest 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9" name="Serbest 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0" name="Serbest 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1" name="Serbest 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2" name="Serbest 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3" name="Serbest 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Serbest 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5" name="Serbest 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6" name="Serbest 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7" name="Serbest 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Serbest 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9" name="Serbest 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0" name="Serbest 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1" name="Serbest 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2" name="Serbest 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3" name="Serbest 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4" name="Serbest 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Serbest 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Serbest 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7" name="Serbest 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8" name="Serbest 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89" name="Grup 5"/>
          <p:cNvGrpSpPr>
            <a:grpSpLocks noChangeAspect="1"/>
          </p:cNvGrpSpPr>
          <p:nvPr/>
        </p:nvGrpSpPr>
        <p:grpSpPr bwMode="auto">
          <a:xfrm>
            <a:off x="5991045" y="2988646"/>
            <a:ext cx="1829681" cy="3074765"/>
            <a:chOff x="2968" y="1107"/>
            <a:chExt cx="1736" cy="2188"/>
          </a:xfrm>
        </p:grpSpPr>
        <p:sp>
          <p:nvSpPr>
            <p:cNvPr id="290" name="Serbest 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2" name="Serbest 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3" name="Serbest 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4" name="Serbest 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5" name="Serbest 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6" name="Serbest 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7" name="Serbest 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8" name="Serbest 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9" name="Serbest 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0" name="Serbest 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1" name="Serbest 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2" name="Serbest 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3" name="Serbest 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4" name="Serbest 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5" name="Serbest 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6" name="Serbest 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7" name="Serbest 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8" name="Serbest 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9" name="Serbest 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310" name="Serbest Form 52"/>
          <p:cNvSpPr>
            <a:spLocks/>
          </p:cNvSpPr>
          <p:nvPr/>
        </p:nvSpPr>
        <p:spPr bwMode="auto">
          <a:xfrm>
            <a:off x="0" y="5181601"/>
            <a:ext cx="8372756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311" name="Grup 29"/>
          <p:cNvGrpSpPr>
            <a:grpSpLocks noChangeAspect="1"/>
          </p:cNvGrpSpPr>
          <p:nvPr/>
        </p:nvGrpSpPr>
        <p:grpSpPr bwMode="auto">
          <a:xfrm flipH="1">
            <a:off x="6893653" y="4800600"/>
            <a:ext cx="2249156" cy="2083312"/>
            <a:chOff x="2481" y="1188"/>
            <a:chExt cx="2735" cy="1900"/>
          </a:xfrm>
        </p:grpSpPr>
        <p:sp>
          <p:nvSpPr>
            <p:cNvPr id="312" name="Serbest 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3" name="Serbest 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4" name="Serbest 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5" name="Serbest 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6" name="Serbest 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7" name="Serbest 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8" name="Serbest 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9" name="Serbest 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0" name="Serbest 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1" name="Serbest 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2" name="Serbest 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3" name="Serbest 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4" name="Serbest 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5" name="Serbest 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6" name="Serbest 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7" name="Serbest 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8" name="Serbest 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9" name="Serbest 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0" name="Serbest 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1" name="Serbest 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2" name="Serbest 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3" name="Serbest 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4" name="Serbest 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5" name="Serbest 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6" name="Serbest 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7" name="Serbest 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8" name="Serbest 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9" name="Serbest 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0" name="Serbest 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1" name="Serbest 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2" name="Serbest 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3" name="Serbest 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4" name="Serbest 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5" name="Serbest 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6" name="Serbest 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7" name="Serbest 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348" name="Grup 347"/>
          <p:cNvGrpSpPr/>
          <p:nvPr/>
        </p:nvGrpSpPr>
        <p:grpSpPr>
          <a:xfrm>
            <a:off x="-1191" y="3799402"/>
            <a:ext cx="3289808" cy="3084511"/>
            <a:chOff x="-1588" y="4419600"/>
            <a:chExt cx="3504440" cy="2464312"/>
          </a:xfrm>
        </p:grpSpPr>
        <p:grpSp>
          <p:nvGrpSpPr>
            <p:cNvPr id="349" name="Gr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Serbest 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6" name="Serbest 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7" name="Serbest 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8" name="Serbest 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9" name="Serbest 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0" name="Serbest 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1" name="Serbest 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2" name="Serbest 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3" name="Serbest 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4" name="Serbest 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5" name="Serbest 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6" name="Serbest 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7" name="Serbest 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8" name="Serbest 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9" name="Serbest 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0" name="Serbest 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1" name="Serbest 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2" name="Serbest 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3" name="Serbest 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4" name="Serbest 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5" name="Serbest 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6" name="Serbest 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7" name="Serbest 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8" name="Serbest 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9" name="Serbest 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0" name="Serbest 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1" name="Serbest 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2" name="Serbest 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3" name="Serbest 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4" name="Serbest 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5" name="Serbest 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6" name="Serbest 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7" name="Serbest 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8" name="Serbest 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9" name="Serbest 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0" name="Serbest 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1" name="Serbest 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2" name="Serbest 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3" name="Serbest 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4" name="Serbest 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5" name="Serbest 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6" name="Serbest 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7" name="Serbest 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8" name="Serbest 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9" name="Serbest 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20" name="Serbest 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21" name="Serbest 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0" name="Gr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Serbest 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7" name="Serbest 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8" name="Serbest 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9" name="Serbest 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0" name="Serbest 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1" name="Serbest 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2" name="Serbest 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3" name="Serbest 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4" name="Serbest 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1" name="Gr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Serbest 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0" name="Serbest 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1" name="Serbest 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2" name="Serbest 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3" name="Serbest 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4" name="Serbest 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5" name="Serbest 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2" name="Gr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Serbest 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4" name="Serbest 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5" name="Serbest 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6" name="Serbest 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7" name="Serbest 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8" name="Serbest 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</p:grpSp>
      <p:grpSp>
        <p:nvGrpSpPr>
          <p:cNvPr id="422" name="Grup 52"/>
          <p:cNvGrpSpPr>
            <a:grpSpLocks noChangeAspect="1"/>
          </p:cNvGrpSpPr>
          <p:nvPr/>
        </p:nvGrpSpPr>
        <p:grpSpPr bwMode="auto">
          <a:xfrm rot="19948164">
            <a:off x="276934" y="506292"/>
            <a:ext cx="669674" cy="1021771"/>
            <a:chOff x="4634" y="754"/>
            <a:chExt cx="1164" cy="1332"/>
          </a:xfrm>
        </p:grpSpPr>
        <p:sp>
          <p:nvSpPr>
            <p:cNvPr id="42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0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31" name="Grup 52"/>
          <p:cNvGrpSpPr>
            <a:grpSpLocks noChangeAspect="1"/>
          </p:cNvGrpSpPr>
          <p:nvPr/>
        </p:nvGrpSpPr>
        <p:grpSpPr bwMode="auto">
          <a:xfrm rot="5825446">
            <a:off x="8675798" y="452755"/>
            <a:ext cx="408172" cy="350313"/>
            <a:chOff x="4634" y="754"/>
            <a:chExt cx="1164" cy="1332"/>
          </a:xfrm>
        </p:grpSpPr>
        <p:sp>
          <p:nvSpPr>
            <p:cNvPr id="432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3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4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5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6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7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8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9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40" name="Grup 66"/>
          <p:cNvGrpSpPr>
            <a:grpSpLocks noChangeAspect="1"/>
          </p:cNvGrpSpPr>
          <p:nvPr/>
        </p:nvGrpSpPr>
        <p:grpSpPr bwMode="auto">
          <a:xfrm>
            <a:off x="17578" y="3048994"/>
            <a:ext cx="291131" cy="364678"/>
            <a:chOff x="3636" y="1964"/>
            <a:chExt cx="413" cy="388"/>
          </a:xfrm>
        </p:grpSpPr>
        <p:sp>
          <p:nvSpPr>
            <p:cNvPr id="441" name="Serbest 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2" name="Serbest 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3" name="Serbest 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6178" y="828877"/>
            <a:ext cx="4543914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60420" y="457200"/>
            <a:ext cx="500634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sı İçeren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3360420" y="457200"/>
            <a:ext cx="500634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592667"/>
            <a:ext cx="1971675" cy="5579533"/>
          </a:xfrm>
        </p:spPr>
        <p:txBody>
          <a:bodyPr vert="eaVert"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592667"/>
            <a:ext cx="5800725" cy="5579533"/>
          </a:xfrm>
        </p:spPr>
        <p:txBody>
          <a:bodyPr vert="eaVert" rtlCol="0"/>
          <a:lstStyle/>
          <a:p>
            <a:pPr lvl="0" rtl="0"/>
            <a:r>
              <a:rPr lang="tr-TR" noProof="0" smtClean="0"/>
              <a:t>Asıl metin stillerini düzenlemek için tıklatın</a:t>
            </a:r>
          </a:p>
          <a:p>
            <a:pPr lvl="1" rtl="0"/>
            <a:r>
              <a:rPr lang="tr-TR" noProof="0" smtClean="0"/>
              <a:t>İkinci düzey</a:t>
            </a:r>
          </a:p>
          <a:p>
            <a:pPr lvl="2" rtl="0"/>
            <a:r>
              <a:rPr lang="tr-TR" noProof="0" smtClean="0"/>
              <a:t>Üçüncü düzey</a:t>
            </a:r>
          </a:p>
          <a:p>
            <a:pPr lvl="3" rtl="0"/>
            <a:r>
              <a:rPr lang="tr-TR" noProof="0" smtClean="0"/>
              <a:t>Dördüncü düzey</a:t>
            </a:r>
          </a:p>
          <a:p>
            <a:pPr lvl="4" rtl="0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rbest Form 50"/>
          <p:cNvSpPr>
            <a:spLocks/>
          </p:cNvSpPr>
          <p:nvPr/>
        </p:nvSpPr>
        <p:spPr bwMode="auto">
          <a:xfrm>
            <a:off x="6571059" y="5521528"/>
            <a:ext cx="257157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0" y="5652179"/>
            <a:ext cx="8561363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9" name="Serbest Form 51"/>
          <p:cNvSpPr>
            <a:spLocks/>
          </p:cNvSpPr>
          <p:nvPr/>
        </p:nvSpPr>
        <p:spPr bwMode="auto">
          <a:xfrm>
            <a:off x="-10311" y="5865036"/>
            <a:ext cx="8561363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10" name="Grup 66"/>
          <p:cNvGrpSpPr>
            <a:grpSpLocks noChangeAspect="1"/>
          </p:cNvGrpSpPr>
          <p:nvPr/>
        </p:nvGrpSpPr>
        <p:grpSpPr bwMode="auto">
          <a:xfrm>
            <a:off x="8735766" y="947577"/>
            <a:ext cx="319984" cy="400819"/>
            <a:chOff x="3636" y="1964"/>
            <a:chExt cx="413" cy="388"/>
          </a:xfrm>
        </p:grpSpPr>
        <p:sp>
          <p:nvSpPr>
            <p:cNvPr id="11" name="Serbest 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9" name="Grup 18"/>
          <p:cNvGrpSpPr/>
          <p:nvPr/>
        </p:nvGrpSpPr>
        <p:grpSpPr>
          <a:xfrm>
            <a:off x="8481696" y="6212029"/>
            <a:ext cx="656603" cy="645972"/>
            <a:chOff x="7344986" y="5566058"/>
            <a:chExt cx="1750940" cy="1291943"/>
          </a:xfrm>
        </p:grpSpPr>
        <p:sp>
          <p:nvSpPr>
            <p:cNvPr id="20" name="Serbest 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6" name="Grup 5"/>
          <p:cNvGrpSpPr>
            <a:grpSpLocks noChangeAspect="1"/>
          </p:cNvGrpSpPr>
          <p:nvPr/>
        </p:nvGrpSpPr>
        <p:grpSpPr bwMode="auto">
          <a:xfrm>
            <a:off x="1831" y="2873890"/>
            <a:ext cx="447921" cy="789302"/>
            <a:chOff x="2121" y="1060"/>
            <a:chExt cx="597" cy="789"/>
          </a:xfrm>
        </p:grpSpPr>
        <p:sp>
          <p:nvSpPr>
            <p:cNvPr id="27" name="Serbest 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34" name="Grup 16"/>
          <p:cNvGrpSpPr>
            <a:grpSpLocks noChangeAspect="1"/>
          </p:cNvGrpSpPr>
          <p:nvPr/>
        </p:nvGrpSpPr>
        <p:grpSpPr bwMode="auto">
          <a:xfrm>
            <a:off x="104629" y="-13010"/>
            <a:ext cx="1037180" cy="804244"/>
            <a:chOff x="1922" y="1129"/>
            <a:chExt cx="987" cy="574"/>
          </a:xfrm>
        </p:grpSpPr>
        <p:sp>
          <p:nvSpPr>
            <p:cNvPr id="35" name="Serbest 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0" name="Serbest 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1" name="Serbest 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3" name="Grup 28"/>
          <p:cNvGrpSpPr>
            <a:grpSpLocks noChangeAspect="1"/>
          </p:cNvGrpSpPr>
          <p:nvPr/>
        </p:nvGrpSpPr>
        <p:grpSpPr bwMode="auto">
          <a:xfrm>
            <a:off x="0" y="5007562"/>
            <a:ext cx="515890" cy="1147722"/>
            <a:chOff x="1901" y="2020"/>
            <a:chExt cx="1059" cy="1767"/>
          </a:xfrm>
        </p:grpSpPr>
        <p:sp>
          <p:nvSpPr>
            <p:cNvPr id="44" name="Serbest 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9" name="Serbest 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0" name="Serbest 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1" name="Serbest 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52" name="Grup 52"/>
          <p:cNvGrpSpPr>
            <a:grpSpLocks noChangeAspect="1"/>
          </p:cNvGrpSpPr>
          <p:nvPr/>
        </p:nvGrpSpPr>
        <p:grpSpPr bwMode="auto">
          <a:xfrm rot="19948164">
            <a:off x="8357436" y="105148"/>
            <a:ext cx="506303" cy="772505"/>
            <a:chOff x="4634" y="754"/>
            <a:chExt cx="1164" cy="1332"/>
          </a:xfrm>
        </p:grpSpPr>
        <p:sp>
          <p:nvSpPr>
            <p:cNvPr id="5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0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61" name="Grup 64"/>
          <p:cNvGrpSpPr>
            <a:grpSpLocks noChangeAspect="1"/>
          </p:cNvGrpSpPr>
          <p:nvPr/>
        </p:nvGrpSpPr>
        <p:grpSpPr bwMode="auto">
          <a:xfrm flipH="1">
            <a:off x="8086999" y="2958793"/>
            <a:ext cx="771182" cy="1140705"/>
            <a:chOff x="2052" y="995"/>
            <a:chExt cx="768" cy="852"/>
          </a:xfrm>
        </p:grpSpPr>
        <p:sp>
          <p:nvSpPr>
            <p:cNvPr id="62" name="Serbest 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43000" y="78910"/>
            <a:ext cx="6850298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-TR" noProof="0" dirty="0" smtClean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6429" y="1485901"/>
            <a:ext cx="6851142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141809" y="6601968"/>
            <a:ext cx="5233845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6656832" y="6601969"/>
            <a:ext cx="797399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09.01.2018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517511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000232" y="285728"/>
            <a:ext cx="6816734" cy="2928958"/>
          </a:xfrm>
        </p:spPr>
        <p:txBody>
          <a:bodyPr>
            <a:normAutofit/>
          </a:bodyPr>
          <a:lstStyle/>
          <a:p>
            <a:r>
              <a:rPr lang="tr-TR" sz="8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SAĞLIKLI </a:t>
            </a:r>
            <a:br>
              <a:rPr lang="tr-TR" sz="8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</a:br>
            <a:r>
              <a:rPr lang="tr-TR" sz="8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BESLENME</a:t>
            </a:r>
            <a:endParaRPr lang="tr-TR" sz="88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707904" y="3214686"/>
            <a:ext cx="3971376" cy="571504"/>
          </a:xfrm>
        </p:spPr>
        <p:txBody>
          <a:bodyPr>
            <a:normAutofit fontScale="55000" lnSpcReduction="20000"/>
          </a:bodyPr>
          <a:lstStyle/>
          <a:p>
            <a:r>
              <a:rPr lang="tr-TR" i="1" dirty="0" smtClean="0">
                <a:latin typeface="Calibri" pitchFamily="34" charset="0"/>
              </a:rPr>
              <a:t>Diyetisyen Bilge </a:t>
            </a:r>
            <a:r>
              <a:rPr lang="tr-TR" i="1" dirty="0" err="1" smtClean="0">
                <a:latin typeface="Calibri" pitchFamily="34" charset="0"/>
              </a:rPr>
              <a:t>Persentili</a:t>
            </a:r>
            <a:endParaRPr lang="tr-TR" i="1" dirty="0">
              <a:latin typeface="Calibri" pitchFamily="34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6715140" y="5934670"/>
            <a:ext cx="2428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 smtClean="0">
                <a:solidFill>
                  <a:schemeClr val="accent3"/>
                </a:solidFill>
                <a:latin typeface="Calibri" pitchFamily="34" charset="0"/>
              </a:rPr>
              <a:t>BLG DİYET Sağlıklı Yaşam ve Beslenme Danışmanlığı</a:t>
            </a:r>
            <a:endParaRPr lang="tr-TR" b="1" dirty="0">
              <a:solidFill>
                <a:schemeClr val="accent3"/>
              </a:solidFill>
              <a:latin typeface="Calibri" pitchFamily="34" charset="0"/>
            </a:endParaRPr>
          </a:p>
        </p:txBody>
      </p:sp>
      <p:sp>
        <p:nvSpPr>
          <p:cNvPr id="5" name="2 Alt Başlık"/>
          <p:cNvSpPr txBox="1">
            <a:spLocks/>
          </p:cNvSpPr>
          <p:nvPr/>
        </p:nvSpPr>
        <p:spPr>
          <a:xfrm>
            <a:off x="3707904" y="3891548"/>
            <a:ext cx="3971376" cy="571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480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i="1" dirty="0" smtClean="0">
                <a:latin typeface="Calibri" pitchFamily="34" charset="0"/>
              </a:rPr>
              <a:t>Gencdiyetisyenler.com </a:t>
            </a:r>
            <a:endParaRPr lang="tr-TR" i="1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78910"/>
            <a:ext cx="7072338" cy="1233424"/>
          </a:xfrm>
        </p:spPr>
        <p:txBody>
          <a:bodyPr/>
          <a:lstStyle/>
          <a:p>
            <a:r>
              <a:rPr lang="tr-TR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SİZCE DİYETİSYEN NE İŞ YAPAR ?</a:t>
            </a:r>
            <a:endParaRPr lang="tr-TR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6429" y="2143116"/>
            <a:ext cx="3782761" cy="25003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latin typeface="Calibri" pitchFamily="34" charset="0"/>
              </a:rPr>
              <a:t>İnsanları zayıflatır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latin typeface="Calibri" pitchFamily="34" charset="0"/>
              </a:rPr>
              <a:t>Kısıtlı diyetler verir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latin typeface="Calibri" pitchFamily="34" charset="0"/>
              </a:rPr>
              <a:t>Her şeyi yasaklar </a:t>
            </a:r>
            <a:r>
              <a:rPr lang="tr-TR" sz="2800" dirty="0" smtClean="0">
                <a:latin typeface="Calibri" pitchFamily="34" charset="0"/>
                <a:sym typeface="Wingdings" pitchFamily="2" charset="2"/>
              </a:rPr>
              <a:t>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latin typeface="Calibri" pitchFamily="34" charset="0"/>
                <a:sym typeface="Wingdings" pitchFamily="2" charset="2"/>
              </a:rPr>
              <a:t>Abur </a:t>
            </a:r>
            <a:r>
              <a:rPr lang="tr-TR" sz="2800" dirty="0" err="1" smtClean="0">
                <a:latin typeface="Calibri" pitchFamily="34" charset="0"/>
                <a:sym typeface="Wingdings" pitchFamily="2" charset="2"/>
              </a:rPr>
              <a:t>cubura</a:t>
            </a:r>
            <a:r>
              <a:rPr lang="tr-TR" sz="2800" dirty="0" smtClean="0">
                <a:latin typeface="Calibri" pitchFamily="34" charset="0"/>
                <a:sym typeface="Wingdings" pitchFamily="2" charset="2"/>
              </a:rPr>
              <a:t> izin vermez 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>
              <a:latin typeface="Calibri" pitchFamily="34" charset="0"/>
            </a:endParaRPr>
          </a:p>
        </p:txBody>
      </p:sp>
      <p:pic>
        <p:nvPicPr>
          <p:cNvPr id="1026" name="Picture 2" descr="C:\Users\BILGE\Desktop\large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857364"/>
            <a:ext cx="2857500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ASLINDA DİYETİSYEN;</a:t>
            </a:r>
            <a:endParaRPr lang="tr-TR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1146429" y="1485901"/>
            <a:ext cx="6283091" cy="2657479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tr-TR" dirty="0" smtClean="0">
                <a:latin typeface="Calibri" pitchFamily="34" charset="0"/>
              </a:rPr>
              <a:t>Sizlerin sağlığını korumak,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>
                <a:latin typeface="Calibri" pitchFamily="34" charset="0"/>
              </a:rPr>
              <a:t>Yaşam koşullarınızı iyileştirmek,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>
                <a:latin typeface="Calibri" pitchFamily="34" charset="0"/>
              </a:rPr>
              <a:t>Dengeli beslenmeyi öğretmek,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>
                <a:latin typeface="Calibri" pitchFamily="34" charset="0"/>
              </a:rPr>
              <a:t>Hayatınıza kaldığınız yerden DAHA SAĞLIKLI devam edebilmeniz için çalışan kişidir. </a:t>
            </a:r>
            <a:endParaRPr lang="tr-TR" dirty="0">
              <a:latin typeface="Calibri" pitchFamily="34" charset="0"/>
            </a:endParaRPr>
          </a:p>
        </p:txBody>
      </p:sp>
      <p:pic>
        <p:nvPicPr>
          <p:cNvPr id="2050" name="Picture 2" descr="C:\Users\BILGE\Desktop\balancedd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000504"/>
            <a:ext cx="2405058" cy="15716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İçerik Yer Tutucusu" descr="05foo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7686" y="1643050"/>
            <a:ext cx="3333750" cy="2857500"/>
          </a:xfrm>
        </p:spPr>
      </p:pic>
      <p:sp>
        <p:nvSpPr>
          <p:cNvPr id="6" name="5 Metin Yer Tutucusu"/>
          <p:cNvSpPr>
            <a:spLocks noGrp="1"/>
          </p:cNvSpPr>
          <p:nvPr>
            <p:ph type="body" sz="half" idx="2"/>
          </p:nvPr>
        </p:nvSpPr>
        <p:spPr>
          <a:xfrm>
            <a:off x="857224" y="1643050"/>
            <a:ext cx="3106098" cy="3286148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Calibri" pitchFamily="34" charset="0"/>
              </a:rPr>
              <a:t>BESLENME SADECE KARIN DOYUMAK MIDIR ?</a:t>
            </a:r>
            <a:endParaRPr lang="tr-TR" sz="36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286676" cy="785818"/>
          </a:xfrm>
        </p:spPr>
        <p:txBody>
          <a:bodyPr/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YETERLİ VE DENGELİ BESLENME NEDİR? </a:t>
            </a:r>
            <a:endParaRPr lang="tr-TR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6" name="5 İçerik Yer Tutucusu" descr="dengeli-beslenm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428736"/>
            <a:ext cx="7072362" cy="5229248"/>
          </a:xfrm>
        </p:spPr>
      </p:pic>
      <p:sp>
        <p:nvSpPr>
          <p:cNvPr id="10" name="9 Halka"/>
          <p:cNvSpPr/>
          <p:nvPr/>
        </p:nvSpPr>
        <p:spPr>
          <a:xfrm>
            <a:off x="2428860" y="1428736"/>
            <a:ext cx="2071702" cy="928694"/>
          </a:xfrm>
          <a:prstGeom prst="donut">
            <a:avLst>
              <a:gd name="adj" fmla="val 9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1" name="10 Halka"/>
          <p:cNvSpPr/>
          <p:nvPr/>
        </p:nvSpPr>
        <p:spPr>
          <a:xfrm>
            <a:off x="5857884" y="1928802"/>
            <a:ext cx="1714512" cy="785818"/>
          </a:xfrm>
          <a:prstGeom prst="donut">
            <a:avLst>
              <a:gd name="adj" fmla="val 1214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2" name="11 Halka"/>
          <p:cNvSpPr/>
          <p:nvPr/>
        </p:nvSpPr>
        <p:spPr>
          <a:xfrm>
            <a:off x="5715008" y="5500702"/>
            <a:ext cx="1643074" cy="714380"/>
          </a:xfrm>
          <a:prstGeom prst="donut">
            <a:avLst>
              <a:gd name="adj" fmla="val 12651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3" name="12 Halka"/>
          <p:cNvSpPr/>
          <p:nvPr/>
        </p:nvSpPr>
        <p:spPr>
          <a:xfrm>
            <a:off x="1357290" y="5429264"/>
            <a:ext cx="1571636" cy="714380"/>
          </a:xfrm>
          <a:prstGeom prst="donut">
            <a:avLst>
              <a:gd name="adj" fmla="val 12651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13 Halka"/>
          <p:cNvSpPr/>
          <p:nvPr/>
        </p:nvSpPr>
        <p:spPr>
          <a:xfrm>
            <a:off x="3000364" y="6000768"/>
            <a:ext cx="2000264" cy="714380"/>
          </a:xfrm>
          <a:prstGeom prst="donut">
            <a:avLst>
              <a:gd name="adj" fmla="val 12651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571472" y="785794"/>
            <a:ext cx="3711323" cy="24288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SÜT VE SÜT ÜRÜNLERİ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ET VE BENZERİ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SEBZE VE MEYVELER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tr-TR" dirty="0" smtClean="0">
                <a:solidFill>
                  <a:srgbClr val="FF0000"/>
                </a:solidFill>
                <a:latin typeface="Calibri" pitchFamily="34" charset="0"/>
              </a:rPr>
              <a:t>EKMEK VE TAHILLAR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 YAĞ VE YAĞLI TOHUMLAR</a:t>
            </a:r>
            <a:endParaRPr lang="tr-TR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Font typeface="Cambria" pitchFamily="18" charset="0"/>
              <a:buChar char="→"/>
            </a:pPr>
            <a:endParaRPr lang="tr-TR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2285984" y="4357694"/>
            <a:ext cx="5707313" cy="16430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    ‘DAN HER GÜN SİZİN İÇİN GEREKLİ OLAN MİKTARLARDA ALINMASINA </a:t>
            </a:r>
            <a:r>
              <a:rPr lang="tr-TR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YETERLİ VE DENGELİ BESLENME </a:t>
            </a:r>
            <a:r>
              <a:rPr lang="tr-TR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DENİR.</a:t>
            </a:r>
            <a:endParaRPr lang="tr-TR" sz="2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6 Şeritli Sağ Ok"/>
          <p:cNvSpPr/>
          <p:nvPr/>
        </p:nvSpPr>
        <p:spPr>
          <a:xfrm rot="3695456">
            <a:off x="3399591" y="3199935"/>
            <a:ext cx="1092441" cy="107157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071538" y="1142984"/>
            <a:ext cx="6850298" cy="1233424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BESİNLERİN BİZE SAĞLADIKLARI NELERDİR ?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 descr="C:\Users\BILGE\Desktop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571744"/>
            <a:ext cx="2857519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00100" y="1285860"/>
            <a:ext cx="6850298" cy="876234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  <a:latin typeface="Calibri" pitchFamily="34" charset="0"/>
              </a:rPr>
              <a:t>BESİNLER BİZE ENERJİ VERİR</a:t>
            </a:r>
            <a:endParaRPr lang="tr-TR" b="1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3075" name="Picture 3" descr="C:\Users\BILGE\Desktop\PessimisticSarcasticFoal-max-1m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429000"/>
            <a:ext cx="1857388" cy="1928826"/>
          </a:xfrm>
          <a:prstGeom prst="rect">
            <a:avLst/>
          </a:prstGeom>
          <a:noFill/>
        </p:spPr>
      </p:pic>
      <p:pic>
        <p:nvPicPr>
          <p:cNvPr id="3076" name="Picture 4" descr="C:\Users\BILGE\Desktop\spor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285992"/>
            <a:ext cx="1114425" cy="1885950"/>
          </a:xfrm>
          <a:prstGeom prst="rect">
            <a:avLst/>
          </a:prstGeom>
          <a:noFill/>
        </p:spPr>
      </p:pic>
      <p:pic>
        <p:nvPicPr>
          <p:cNvPr id="3077" name="Picture 5" descr="C:\Users\BILGE\Desktop\giphy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429000"/>
            <a:ext cx="2214558" cy="22859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1000108"/>
            <a:ext cx="7858180" cy="714380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  <a:latin typeface="Calibri" pitchFamily="34" charset="0"/>
              </a:rPr>
              <a:t>BESİNLER BÜYÜME VE GELİŞMEYİ SAĞLAR</a:t>
            </a:r>
            <a:endParaRPr lang="tr-TR" b="1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4098" name="Picture 2" descr="C:\Users\BILGE\Desktop\boy-uzatma-hormon-tedavisi-300x19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428868"/>
            <a:ext cx="2143140" cy="2000264"/>
          </a:xfrm>
          <a:prstGeom prst="rect">
            <a:avLst/>
          </a:prstGeom>
          <a:noFill/>
        </p:spPr>
      </p:pic>
      <p:pic>
        <p:nvPicPr>
          <p:cNvPr id="4099" name="Picture 3" descr="C:\Users\BILGE\Desktop\depositphotos_41039849-stock-illustration-cartoon-little-boy-blowing-o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929066"/>
            <a:ext cx="1000132" cy="1571636"/>
          </a:xfrm>
          <a:prstGeom prst="rect">
            <a:avLst/>
          </a:prstGeom>
          <a:noFill/>
        </p:spPr>
      </p:pic>
      <p:pic>
        <p:nvPicPr>
          <p:cNvPr id="4100" name="Picture 4" descr="C:\Users\BILGE\Desktop\45088798-okul-ile-karikatür-mezuniyet-kutlamas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500570"/>
            <a:ext cx="2465399" cy="1714512"/>
          </a:xfrm>
          <a:prstGeom prst="rect">
            <a:avLst/>
          </a:prstGeom>
          <a:noFill/>
        </p:spPr>
      </p:pic>
      <p:pic>
        <p:nvPicPr>
          <p:cNvPr id="4101" name="Picture 5" descr="C:\Users\BILGE\Desktop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2285992"/>
            <a:ext cx="928694" cy="1143008"/>
          </a:xfrm>
          <a:prstGeom prst="rect">
            <a:avLst/>
          </a:prstGeom>
          <a:noFill/>
        </p:spPr>
      </p:pic>
      <p:pic>
        <p:nvPicPr>
          <p:cNvPr id="4102" name="Picture 6" descr="C:\Users\BILGE\Desktop\depositphotos_8933933-stock-photo-elderly-cartoon-coup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1928802"/>
            <a:ext cx="1500198" cy="19430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1285860"/>
            <a:ext cx="7643866" cy="785818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  <a:latin typeface="Calibri" pitchFamily="34" charset="0"/>
              </a:rPr>
              <a:t>BESİNLER BİZİ HASTALIKLARDAN KORUR</a:t>
            </a:r>
            <a:endParaRPr lang="tr-TR" b="1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5124" name="Picture 4" descr="C:\Users\BILGE\Desktop\Rüyada-Grip-Olduğunu-Görmek-Ne-Deme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00438"/>
            <a:ext cx="2286016" cy="2071702"/>
          </a:xfrm>
          <a:prstGeom prst="rect">
            <a:avLst/>
          </a:prstGeom>
          <a:noFill/>
        </p:spPr>
      </p:pic>
      <p:pic>
        <p:nvPicPr>
          <p:cNvPr id="5125" name="Picture 5" descr="C:\Users\BILGE\Desktop\grip-soguk-cocuk-alginlig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000372"/>
            <a:ext cx="3286148" cy="17097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1485901"/>
            <a:ext cx="7786742" cy="165734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Calibri" pitchFamily="34" charset="0"/>
              </a:rPr>
              <a:t>   Sağlıklı beslenmek için günde </a:t>
            </a:r>
            <a:r>
              <a:rPr lang="tr-TR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ÜÇ ANA </a:t>
            </a:r>
            <a:r>
              <a:rPr lang="tr-TR" sz="4000" b="1" dirty="0" smtClean="0">
                <a:solidFill>
                  <a:srgbClr val="FF0000"/>
                </a:solidFill>
                <a:latin typeface="Calibri" pitchFamily="34" charset="0"/>
              </a:rPr>
              <a:t>ve en az </a:t>
            </a:r>
            <a:r>
              <a:rPr lang="tr-TR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İKİ ARA </a:t>
            </a:r>
            <a:r>
              <a:rPr lang="tr-TR" sz="4000" b="1" dirty="0" smtClean="0">
                <a:solidFill>
                  <a:srgbClr val="FF0000"/>
                </a:solidFill>
                <a:latin typeface="Calibri" pitchFamily="34" charset="0"/>
              </a:rPr>
              <a:t>öğün yenilmelidir.</a:t>
            </a:r>
            <a:endParaRPr lang="tr-TR" sz="4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050" name="Picture 2" descr="C:\Users\BILGE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286124"/>
            <a:ext cx="3429024" cy="229552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28662" y="1428736"/>
            <a:ext cx="6850298" cy="740854"/>
          </a:xfrm>
        </p:spPr>
        <p:txBody>
          <a:bodyPr/>
          <a:lstStyle/>
          <a:p>
            <a:r>
              <a:rPr lang="tr-TR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BESİN GRUPLARI NELERDİR ?</a:t>
            </a:r>
            <a:endParaRPr lang="tr-TR" b="1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pic>
        <p:nvPicPr>
          <p:cNvPr id="6146" name="Picture 2" descr="C:\Users\BILGE\Desktop\healthy-foods-to-eat-clipart-healthy-foods-clipart-687_59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500306"/>
            <a:ext cx="4572032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500042"/>
            <a:ext cx="6850298" cy="812292"/>
          </a:xfrm>
        </p:spPr>
        <p:txBody>
          <a:bodyPr/>
          <a:lstStyle/>
          <a:p>
            <a:r>
              <a:rPr lang="tr-TR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SÜT VE SÜT ÜRÜNLERİ</a:t>
            </a:r>
            <a:endParaRPr lang="tr-TR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785926"/>
            <a:ext cx="2354001" cy="3943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SÜT</a:t>
            </a:r>
            <a:b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tr-TR" sz="28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AYRAN</a:t>
            </a:r>
            <a:b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tr-TR" sz="28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YOĞURT</a:t>
            </a:r>
            <a:b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tr-TR" sz="28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PEYNİR</a:t>
            </a:r>
            <a:endParaRPr lang="tr-TR" sz="2800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7170" name="Picture 2" descr="C:\Users\BILGE\Desktop\image_1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428736"/>
            <a:ext cx="1604950" cy="1214446"/>
          </a:xfrm>
          <a:prstGeom prst="rect">
            <a:avLst/>
          </a:prstGeom>
          <a:noFill/>
        </p:spPr>
      </p:pic>
      <p:pic>
        <p:nvPicPr>
          <p:cNvPr id="7171" name="Picture 3" descr="C:\Users\BILGE\Desktop\indi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571744"/>
            <a:ext cx="1143000" cy="1000124"/>
          </a:xfrm>
          <a:prstGeom prst="rect">
            <a:avLst/>
          </a:prstGeom>
          <a:noFill/>
        </p:spPr>
      </p:pic>
      <p:pic>
        <p:nvPicPr>
          <p:cNvPr id="7172" name="Picture 4" descr="C:\Users\BILGE\Desktop\depositphotos_96844288-stock-illustration-textured-cartoon-yogu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714752"/>
            <a:ext cx="1428760" cy="1000132"/>
          </a:xfrm>
          <a:prstGeom prst="rect">
            <a:avLst/>
          </a:prstGeom>
          <a:noFill/>
        </p:spPr>
      </p:pic>
      <p:pic>
        <p:nvPicPr>
          <p:cNvPr id="7173" name="Picture 5" descr="C:\Users\BILGE\Desktop\depositphotos_98920210-stock-illustration-vector-modern-hands-drawing-chee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572008"/>
            <a:ext cx="1714512" cy="107157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1538" y="714356"/>
            <a:ext cx="6850298" cy="740854"/>
          </a:xfrm>
        </p:spPr>
        <p:txBody>
          <a:bodyPr/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NEDEN SÜT İÇMELİYİZ ?</a:t>
            </a:r>
            <a:endParaRPr lang="tr-TR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857364"/>
            <a:ext cx="6851142" cy="4152901"/>
          </a:xfrm>
        </p:spPr>
        <p:txBody>
          <a:bodyPr/>
          <a:lstStyle/>
          <a:p>
            <a:r>
              <a:rPr lang="tr-TR" dirty="0" smtClean="0">
                <a:solidFill>
                  <a:srgbClr val="0070C0"/>
                </a:solidFill>
                <a:latin typeface="Calibri" pitchFamily="34" charset="0"/>
              </a:rPr>
              <a:t>KEMİK SAĞLIĞIMIZ</a:t>
            </a:r>
          </a:p>
          <a:p>
            <a:r>
              <a:rPr lang="tr-TR" dirty="0" smtClean="0">
                <a:solidFill>
                  <a:srgbClr val="0070C0"/>
                </a:solidFill>
                <a:latin typeface="Calibri" pitchFamily="34" charset="0"/>
              </a:rPr>
              <a:t>KAS SAĞLIĞIMIZ</a:t>
            </a:r>
          </a:p>
          <a:p>
            <a:r>
              <a:rPr lang="tr-TR" dirty="0" smtClean="0">
                <a:solidFill>
                  <a:srgbClr val="0070C0"/>
                </a:solidFill>
                <a:latin typeface="Calibri" pitchFamily="34" charset="0"/>
              </a:rPr>
              <a:t>DİŞ GELİŞİMİMİZ İÇİN </a:t>
            </a:r>
          </a:p>
          <a:p>
            <a:endParaRPr lang="tr-TR" dirty="0" smtClean="0">
              <a:solidFill>
                <a:srgbClr val="0070C0"/>
              </a:solidFill>
              <a:latin typeface="Calibri" pitchFamily="34" charset="0"/>
            </a:endParaRPr>
          </a:p>
          <a:p>
            <a:pPr algn="ctr">
              <a:buNone/>
            </a:pPr>
            <a:r>
              <a:rPr lang="tr-TR" sz="3200" dirty="0" smtClean="0">
                <a:solidFill>
                  <a:srgbClr val="0070C0"/>
                </a:solidFill>
                <a:latin typeface="Calibri" pitchFamily="34" charset="0"/>
              </a:rPr>
              <a:t>                  SÜT İÇMELİYİZ        </a:t>
            </a:r>
            <a:endParaRPr lang="tr-TR" sz="3200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8194" name="Picture 2" descr="C:\Users\BILGE\Desktop\depositphotos_99827414-stock-illustration-biceps-flex-arm-vector-ic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86190"/>
            <a:ext cx="3071834" cy="2571768"/>
          </a:xfrm>
          <a:prstGeom prst="rect">
            <a:avLst/>
          </a:prstGeom>
          <a:noFill/>
        </p:spPr>
      </p:pic>
      <p:pic>
        <p:nvPicPr>
          <p:cNvPr id="8195" name="Picture 3" descr="C:\Users\BILGE\Desktop\2806107_stock-photo-happy-tooth-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714884"/>
            <a:ext cx="1371600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1428736"/>
            <a:ext cx="6572296" cy="1233424"/>
          </a:xfrm>
        </p:spPr>
        <p:txBody>
          <a:bodyPr/>
          <a:lstStyle/>
          <a:p>
            <a:r>
              <a:rPr lang="tr-TR" b="1" dirty="0" smtClean="0">
                <a:solidFill>
                  <a:srgbClr val="7030A0"/>
                </a:solidFill>
                <a:latin typeface="Calibri" pitchFamily="34" charset="0"/>
              </a:rPr>
              <a:t>GÜNDE EN AZ İKİ BARDAK SÜT İÇMELİYİZ.</a:t>
            </a:r>
            <a:endParaRPr lang="tr-TR" b="1" dirty="0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9218" name="Picture 2" descr="C:\Users\BILGE\Desktop\clipart-of-someone-drinking-milk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928934"/>
            <a:ext cx="4533904" cy="23383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1538" y="500042"/>
            <a:ext cx="6850298" cy="669416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Calibri" pitchFamily="34" charset="0"/>
              </a:rPr>
              <a:t>ET VE ET KADAR YARARLI BESİNLER</a:t>
            </a:r>
            <a:endParaRPr lang="tr-TR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6429" y="1485901"/>
            <a:ext cx="3068381" cy="43005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KIRMIZI ET</a:t>
            </a:r>
            <a:b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tr-TR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TAVUK</a:t>
            </a:r>
            <a:b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tr-TR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BALIK</a:t>
            </a:r>
            <a:b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tr-TR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YUMURTA</a:t>
            </a:r>
            <a:b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tr-TR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KURUBAKLAGİLLER</a:t>
            </a:r>
          </a:p>
        </p:txBody>
      </p:sp>
      <p:pic>
        <p:nvPicPr>
          <p:cNvPr id="10247" name="Picture 7" descr="C:\Users\BILGE\Desktop\ca1138c1-a59f-4f90-b85a-3e143552c7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500174"/>
            <a:ext cx="4686300" cy="35433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642918"/>
            <a:ext cx="6850298" cy="669416"/>
          </a:xfrm>
        </p:spPr>
        <p:txBody>
          <a:bodyPr/>
          <a:lstStyle/>
          <a:p>
            <a:r>
              <a:rPr lang="tr-TR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FAYDASI NEDİR ?</a:t>
            </a:r>
            <a:endParaRPr lang="tr-TR" b="1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14480" y="1643050"/>
            <a:ext cx="5068645" cy="571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Protein, demir ve vitamin deposu</a:t>
            </a:r>
            <a:endParaRPr lang="tr-TR" sz="28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3 Aşağı Ok Belirtme Çizgisi"/>
          <p:cNvSpPr/>
          <p:nvPr/>
        </p:nvSpPr>
        <p:spPr>
          <a:xfrm>
            <a:off x="2357422" y="2643182"/>
            <a:ext cx="3857652" cy="121444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latin typeface="Calibri" pitchFamily="34" charset="0"/>
              </a:rPr>
              <a:t>TÜKETİLMEZSE</a:t>
            </a:r>
            <a:endParaRPr lang="tr-TR" sz="2400" b="1" dirty="0">
              <a:latin typeface="Calibri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571604" y="4071942"/>
            <a:ext cx="5857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Büyüme-gelişme sağlanamaz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Okul başarısı düşer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Uyuklama, halsizlik, kansızlık yapar</a:t>
            </a:r>
            <a:endParaRPr lang="tr-TR" sz="28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785794"/>
            <a:ext cx="6850298" cy="669416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SEBZE VE MEYVELER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57224" y="1643050"/>
            <a:ext cx="7140347" cy="15859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>
                <a:solidFill>
                  <a:srgbClr val="00B050"/>
                </a:solidFill>
                <a:latin typeface="Calibri" pitchFamily="34" charset="0"/>
              </a:rPr>
              <a:t>   Vitamin ve mineral (C vitamini, B grubu vitaminleri, potasyum, kalsiyum, magnezyum, E vitamini, A vitamini) deposu, lif kaynağı</a:t>
            </a:r>
            <a:endParaRPr lang="tr-TR" sz="2800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11266" name="Picture 2" descr="C:\Users\BILGE\Desktop\fruits-155616_960_7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214686"/>
            <a:ext cx="7858180" cy="36433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785794"/>
            <a:ext cx="6850298" cy="669416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  <a:latin typeface="Calibri" pitchFamily="34" charset="0"/>
              </a:rPr>
              <a:t>FAYDALARI NELER?</a:t>
            </a:r>
            <a:endParaRPr lang="tr-TR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14414" y="1928803"/>
            <a:ext cx="6851142" cy="2571767"/>
          </a:xfrm>
        </p:spPr>
        <p:txBody>
          <a:bodyPr>
            <a:normAutofit fontScale="92500" lnSpcReduction="20000"/>
          </a:bodyPr>
          <a:lstStyle/>
          <a:p>
            <a:r>
              <a:rPr lang="tr-TR" sz="3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 vitamini; Bizi hastalıklardan korur</a:t>
            </a:r>
          </a:p>
          <a:p>
            <a:r>
              <a:rPr lang="tr-TR" sz="3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Hastalıkların daha çabuk iyileşmesine yardımcı olur</a:t>
            </a:r>
          </a:p>
          <a:p>
            <a:r>
              <a:rPr lang="tr-TR" sz="3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 vitamini gözün iyi görmesi ve deri sağlığı için önemlidir</a:t>
            </a:r>
          </a:p>
          <a:p>
            <a:endParaRPr lang="tr-TR" sz="32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2291" name="Picture 3" descr="C:\Users\BILGE\Desktop\toxin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071942"/>
            <a:ext cx="2833694" cy="26432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1000108"/>
            <a:ext cx="6850298" cy="669416"/>
          </a:xfrm>
        </p:spPr>
        <p:txBody>
          <a:bodyPr/>
          <a:lstStyle/>
          <a:p>
            <a:r>
              <a:rPr lang="tr-TR" dirty="0" err="1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Önerii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…</a:t>
            </a:r>
            <a:endParaRPr lang="tr-TR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6429" y="1857364"/>
            <a:ext cx="6851142" cy="292895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400" dirty="0" smtClean="0">
                <a:solidFill>
                  <a:srgbClr val="7030A0"/>
                </a:solidFill>
              </a:rPr>
              <a:t>Gün içerisinde çeşitli renk ve türde meyve ve sebze tüketmeye özen gösteriniz</a:t>
            </a:r>
            <a:br>
              <a:rPr lang="tr-TR" sz="2400" dirty="0" smtClean="0">
                <a:solidFill>
                  <a:srgbClr val="7030A0"/>
                </a:solidFill>
              </a:rPr>
            </a:br>
            <a:endParaRPr lang="tr-TR" sz="24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solidFill>
                  <a:srgbClr val="7030A0"/>
                </a:solidFill>
              </a:rPr>
              <a:t>Kabuklu yenebilen meyveleri soymayınız </a:t>
            </a:r>
            <a:br>
              <a:rPr lang="tr-TR" sz="2400" dirty="0" smtClean="0">
                <a:solidFill>
                  <a:srgbClr val="7030A0"/>
                </a:solidFill>
              </a:rPr>
            </a:br>
            <a:endParaRPr lang="tr-TR" sz="24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solidFill>
                  <a:srgbClr val="7030A0"/>
                </a:solidFill>
              </a:rPr>
              <a:t>Mevsiminde meyve sebze tüketmeye özen gösteriniz</a:t>
            </a:r>
            <a:endParaRPr lang="tr-TR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571480"/>
            <a:ext cx="6850298" cy="740854"/>
          </a:xfrm>
        </p:spPr>
        <p:txBody>
          <a:bodyPr/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EKMEK VE TAHILLAR</a:t>
            </a:r>
            <a:endParaRPr lang="tr-TR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Ekmek</a:t>
            </a:r>
          </a:p>
          <a:p>
            <a:pPr>
              <a:buNone/>
            </a:pPr>
            <a:r>
              <a:rPr lang="tr-TR" sz="3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Pilav</a:t>
            </a:r>
          </a:p>
          <a:p>
            <a:pPr>
              <a:buNone/>
            </a:pPr>
            <a:r>
              <a:rPr lang="tr-TR" sz="3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Makarna</a:t>
            </a:r>
          </a:p>
          <a:p>
            <a:pPr>
              <a:buNone/>
            </a:pPr>
            <a:r>
              <a:rPr lang="tr-TR" sz="3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Bulgur</a:t>
            </a:r>
          </a:p>
          <a:p>
            <a:pPr>
              <a:buNone/>
            </a:pPr>
            <a:r>
              <a:rPr lang="tr-TR" sz="3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Çorba</a:t>
            </a:r>
          </a:p>
        </p:txBody>
      </p:sp>
      <p:pic>
        <p:nvPicPr>
          <p:cNvPr id="14338" name="Picture 2" descr="C:\Users\BILGE\Desktop\64fc1dfd-4d11-4f73-9cdd-eb3b8ebf4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428736"/>
            <a:ext cx="4933950" cy="392906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6429" y="1485901"/>
            <a:ext cx="6851142" cy="14430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6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   Hareket etmemiz  için gerekli enerjiyi sağlar</a:t>
            </a:r>
            <a:endParaRPr lang="tr-TR" sz="3600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pic>
        <p:nvPicPr>
          <p:cNvPr id="15362" name="Picture 2" descr="C:\Users\BILGE\Desktop\spor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071810"/>
            <a:ext cx="1114425" cy="18859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785794"/>
            <a:ext cx="6850298" cy="669416"/>
          </a:xfrm>
        </p:spPr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  <a:latin typeface="Calibri" pitchFamily="34" charset="0"/>
              </a:rPr>
              <a:t>YAĞ VE YAĞLI TOHUMLAR</a:t>
            </a:r>
            <a:endParaRPr lang="tr-TR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643050"/>
            <a:ext cx="3782761" cy="3943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Zeytin</a:t>
            </a:r>
          </a:p>
          <a:p>
            <a:pPr>
              <a:buNone/>
            </a:pP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Ceviz</a:t>
            </a:r>
          </a:p>
          <a:p>
            <a:pPr>
              <a:buNone/>
            </a:pP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Fındık</a:t>
            </a:r>
          </a:p>
          <a:p>
            <a:pPr>
              <a:buNone/>
            </a:pP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Badem</a:t>
            </a:r>
          </a:p>
          <a:p>
            <a:pPr>
              <a:buNone/>
            </a:pP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Zeytinyağı</a:t>
            </a:r>
          </a:p>
          <a:p>
            <a:pPr>
              <a:buNone/>
            </a:pPr>
            <a:endParaRPr lang="tr-TR" sz="32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6386" name="Picture 2" descr="C:\Users\BILGE\Desktop\81bcaeda-1fc9-4dc2-8a2c-3b0561ff5e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643050"/>
            <a:ext cx="4119572" cy="38004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  <a:latin typeface="Calibri" pitchFamily="34" charset="0"/>
              </a:rPr>
              <a:t>VEE EN ÖNEMLİSİ </a:t>
            </a:r>
            <a:r>
              <a:rPr lang="tr-TR" sz="5400" b="1" dirty="0" smtClean="0">
                <a:solidFill>
                  <a:srgbClr val="0070C0"/>
                </a:solidFill>
                <a:latin typeface="Calibri" pitchFamily="34" charset="0"/>
              </a:rPr>
              <a:t>SU</a:t>
            </a:r>
            <a:endParaRPr lang="tr-TR" sz="54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85852" y="1500174"/>
            <a:ext cx="6140215" cy="4152901"/>
          </a:xfrm>
        </p:spPr>
        <p:txBody>
          <a:bodyPr>
            <a:normAutofit lnSpcReduction="10000"/>
          </a:bodyPr>
          <a:lstStyle/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Vücudumuzun  ¾ ü su ile kaplıdır</a:t>
            </a: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Bu yüzden en temel  besin kaynağımız  SU olmalıdır</a:t>
            </a:r>
          </a:p>
          <a:p>
            <a:r>
              <a:rPr lang="tr-TR" sz="3200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Susuma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hissi oluşmadan su  içmelisiniz </a:t>
            </a: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Günde en az 10 bardak su içilmelidir</a:t>
            </a:r>
            <a:endParaRPr lang="tr-TR" sz="32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BILGE\Desktop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4348" y="928670"/>
            <a:ext cx="7207488" cy="242889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i="1" u="sng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YETERLİ VE DENGELİ </a:t>
            </a:r>
            <a: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  <a:t>BESLENMEK, </a:t>
            </a:r>
            <a:b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tr-TR" sz="3600" i="1" u="sng" dirty="0" smtClean="0">
                <a:solidFill>
                  <a:srgbClr val="FFC000"/>
                </a:solidFill>
                <a:latin typeface="Calibri" pitchFamily="34" charset="0"/>
              </a:rPr>
              <a:t>BESİN ÇEŞİTLİLİĞİNİ ARTIRMAK </a:t>
            </a:r>
            <a: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  <a:t>İÇİN HER ÖĞÜNDE </a:t>
            </a:r>
            <a:b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  <a:t>5 BESİN GRUBUNDAN </a:t>
            </a:r>
            <a:b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tr-TR" sz="3600" dirty="0" smtClean="0">
                <a:solidFill>
                  <a:srgbClr val="002060"/>
                </a:solidFill>
                <a:latin typeface="Calibri" pitchFamily="34" charset="0"/>
              </a:rPr>
              <a:t>YENİLMELİDİR </a:t>
            </a:r>
            <a:endParaRPr lang="tr-TR" sz="36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8434" name="Picture 2" descr="C:\Users\BILGE\Desktop\dengeli-beslen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643314"/>
            <a:ext cx="5619750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142985"/>
            <a:ext cx="6851142" cy="16430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40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GÜNÜN EN ÖNEMLİ ÖĞÜNÜ </a:t>
            </a:r>
          </a:p>
          <a:p>
            <a:pPr algn="ctr">
              <a:buNone/>
            </a:pPr>
            <a:r>
              <a:rPr lang="tr-TR" sz="4000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KAHVALTI</a:t>
            </a:r>
            <a:endParaRPr lang="tr-TR" sz="4000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 descr="C:\Users\BILGE\Desktop\food-41504_960_7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143248"/>
            <a:ext cx="3143272" cy="21431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9" y="1485901"/>
            <a:ext cx="7643866" cy="4514867"/>
          </a:xfrm>
        </p:spPr>
        <p:txBody>
          <a:bodyPr>
            <a:normAutofit/>
          </a:bodyPr>
          <a:lstStyle/>
          <a:p>
            <a:r>
              <a:rPr lang="tr-TR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Güne sağlıklı başlamak</a:t>
            </a:r>
          </a:p>
          <a:p>
            <a:r>
              <a:rPr lang="tr-TR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Öğrenmek ve öğrendiklerimizi kolay hatırlamak</a:t>
            </a:r>
          </a:p>
          <a:p>
            <a:r>
              <a:rPr lang="tr-TR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Çabuk yorulmamak için </a:t>
            </a:r>
          </a:p>
          <a:p>
            <a:pPr algn="ctr">
              <a:buNone/>
            </a:pPr>
            <a:endParaRPr lang="tr-TR" sz="28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tr-TR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  KAHVALTI ETMELİYİZ. </a:t>
            </a:r>
            <a:endParaRPr lang="tr-TR" sz="28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 descr="C:\Users\BILGE\Desktop\b54bf768-1679-41c2-8f2d-b57498ebce4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643314"/>
            <a:ext cx="3643338" cy="27813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357166"/>
            <a:ext cx="6850298" cy="955168"/>
          </a:xfrm>
        </p:spPr>
        <p:txBody>
          <a:bodyPr/>
          <a:lstStyle/>
          <a:p>
            <a:r>
              <a:rPr lang="tr-TR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KAHVALTI YAPILMADIĞINDA;</a:t>
            </a:r>
            <a:endParaRPr lang="tr-TR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485901"/>
            <a:ext cx="7283223" cy="465774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</a:rPr>
              <a:t> Kendinizi güçsüz, yorgun ve halsiz hissedebilirsiniz,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</a:rPr>
              <a:t>Başınız dönebilir,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</a:rPr>
              <a:t>Dikkat, çalışma, hatırlama ve öğrenme yeteneğiniz azalabilir, </a:t>
            </a:r>
          </a:p>
          <a:p>
            <a:pPr>
              <a:buNone/>
            </a:pP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</a:rPr>
              <a:t>VE SONUCUNDA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</a:rPr>
              <a:t>Okul başarısı düşer </a:t>
            </a:r>
            <a:r>
              <a:rPr lang="tr-TR" sz="2800" dirty="0" smtClean="0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</a:t>
            </a:r>
            <a:endParaRPr lang="tr-TR" sz="2800" dirty="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143000" y="500042"/>
            <a:ext cx="6850298" cy="812292"/>
          </a:xfrm>
        </p:spPr>
        <p:txBody>
          <a:bodyPr>
            <a:noAutofit/>
          </a:bodyPr>
          <a:lstStyle/>
          <a:p>
            <a:pPr algn="ctr"/>
            <a:r>
              <a:rPr lang="tr-TR" sz="6000" b="1" dirty="0" smtClean="0">
                <a:solidFill>
                  <a:srgbClr val="FF0000"/>
                </a:solidFill>
                <a:latin typeface="Calibri" pitchFamily="34" charset="0"/>
              </a:rPr>
              <a:t>Ara Öğünler </a:t>
            </a:r>
            <a:endParaRPr lang="tr-TR" sz="6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sz="half" idx="1"/>
          </p:nvPr>
        </p:nvGraphicFramePr>
        <p:xfrm>
          <a:off x="357158" y="1428736"/>
          <a:ext cx="8429684" cy="514353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14842"/>
                <a:gridCol w="4214842"/>
              </a:tblGrid>
              <a:tr h="51435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u="sng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Tüketilmesi Önerilmeyen</a:t>
                      </a:r>
                    </a:p>
                    <a:p>
                      <a:endParaRPr lang="tr-TR" sz="2400" dirty="0" smtClean="0">
                        <a:latin typeface="Calibri" pitchFamily="34" charset="0"/>
                      </a:endParaRPr>
                    </a:p>
                    <a:p>
                      <a:r>
                        <a:rPr lang="tr-TR" sz="2400" dirty="0" smtClean="0">
                          <a:latin typeface="Calibri" pitchFamily="34" charset="0"/>
                        </a:rPr>
                        <a:t>Cips, kızartmalar</a:t>
                      </a:r>
                    </a:p>
                    <a:p>
                      <a:r>
                        <a:rPr lang="tr-TR" sz="2400" dirty="0" smtClean="0">
                          <a:latin typeface="Calibri" pitchFamily="34" charset="0"/>
                        </a:rPr>
                        <a:t>Gazlı</a:t>
                      </a:r>
                      <a:r>
                        <a:rPr lang="tr-TR" sz="2400" baseline="0" dirty="0" smtClean="0">
                          <a:latin typeface="Calibri" pitchFamily="34" charset="0"/>
                        </a:rPr>
                        <a:t> içecekler</a:t>
                      </a:r>
                    </a:p>
                    <a:p>
                      <a:r>
                        <a:rPr lang="tr-TR" sz="2400" baseline="0" dirty="0" smtClean="0">
                          <a:latin typeface="Calibri" pitchFamily="34" charset="0"/>
                        </a:rPr>
                        <a:t>Gofret, kek</a:t>
                      </a:r>
                    </a:p>
                    <a:p>
                      <a:r>
                        <a:rPr lang="tr-TR" sz="2400" baseline="0" dirty="0" smtClean="0">
                          <a:latin typeface="Calibri" pitchFamily="34" charset="0"/>
                        </a:rPr>
                        <a:t>Çikolata</a:t>
                      </a:r>
                    </a:p>
                    <a:p>
                      <a:r>
                        <a:rPr lang="tr-TR" sz="2400" baseline="0" dirty="0" smtClean="0">
                          <a:latin typeface="Calibri" pitchFamily="34" charset="0"/>
                        </a:rPr>
                        <a:t>Bisküvi</a:t>
                      </a:r>
                    </a:p>
                    <a:p>
                      <a:r>
                        <a:rPr lang="tr-TR" sz="2400" baseline="0" dirty="0" smtClean="0">
                          <a:latin typeface="Calibri" pitchFamily="34" charset="0"/>
                        </a:rPr>
                        <a:t>Şekerleme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u="sng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libri" pitchFamily="34" charset="0"/>
                        </a:rPr>
                        <a:t>Tüketilmesi</a:t>
                      </a:r>
                      <a:r>
                        <a:rPr lang="tr-TR" sz="2400" u="sng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libri" pitchFamily="34" charset="0"/>
                        </a:rPr>
                        <a:t> Önerilen</a:t>
                      </a:r>
                    </a:p>
                    <a:p>
                      <a:pPr algn="ctr"/>
                      <a:endParaRPr lang="tr-TR" sz="2400" u="sng" baseline="0" dirty="0" smtClean="0">
                        <a:latin typeface="Calibri" pitchFamily="34" charset="0"/>
                      </a:endParaRPr>
                    </a:p>
                    <a:p>
                      <a:pPr algn="l"/>
                      <a:r>
                        <a:rPr lang="tr-TR" sz="2400" b="1" u="none" baseline="0" dirty="0" smtClean="0">
                          <a:latin typeface="Calibri" pitchFamily="34" charset="0"/>
                        </a:rPr>
                        <a:t>Süt, yoğurt, ayran</a:t>
                      </a:r>
                    </a:p>
                    <a:p>
                      <a:pPr algn="l"/>
                      <a:r>
                        <a:rPr lang="tr-TR" sz="2400" b="1" u="none" baseline="0" dirty="0" smtClean="0">
                          <a:latin typeface="Calibri" pitchFamily="34" charset="0"/>
                        </a:rPr>
                        <a:t>Peynir</a:t>
                      </a:r>
                    </a:p>
                    <a:p>
                      <a:pPr algn="l"/>
                      <a:r>
                        <a:rPr lang="tr-TR" sz="2400" b="1" u="none" baseline="0" dirty="0" smtClean="0">
                          <a:latin typeface="Calibri" pitchFamily="34" charset="0"/>
                        </a:rPr>
                        <a:t>Sebze</a:t>
                      </a:r>
                    </a:p>
                    <a:p>
                      <a:pPr algn="l"/>
                      <a:r>
                        <a:rPr lang="tr-TR" sz="2400" b="1" u="none" baseline="0" dirty="0" smtClean="0">
                          <a:latin typeface="Calibri" pitchFamily="34" charset="0"/>
                        </a:rPr>
                        <a:t>Meyve,taze sıkılmış meyve suyu</a:t>
                      </a:r>
                    </a:p>
                    <a:p>
                      <a:pPr algn="l"/>
                      <a:r>
                        <a:rPr lang="tr-TR" sz="2400" b="1" u="none" baseline="0" dirty="0" smtClean="0">
                          <a:latin typeface="Calibri" pitchFamily="34" charset="0"/>
                        </a:rPr>
                        <a:t>Kuruyemişler</a:t>
                      </a:r>
                    </a:p>
                    <a:p>
                      <a:pPr algn="l"/>
                      <a:endParaRPr lang="tr-TR" sz="2400" b="0" u="none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411" name="Picture 3" descr="C:\Users\BILGE\Desktop\depositphotos_13332104-stock-photo-no-entry-hand-sig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572008"/>
            <a:ext cx="2500330" cy="1928826"/>
          </a:xfrm>
          <a:prstGeom prst="rect">
            <a:avLst/>
          </a:prstGeom>
          <a:noFill/>
        </p:spPr>
      </p:pic>
      <p:pic>
        <p:nvPicPr>
          <p:cNvPr id="17412" name="Picture 4" descr="C:\Users\BILGE\Desktop\product_82584349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500570"/>
            <a:ext cx="2309786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2976" y="1857364"/>
            <a:ext cx="6850298" cy="1233424"/>
          </a:xfrm>
        </p:spPr>
        <p:txBody>
          <a:bodyPr>
            <a:noAutofit/>
          </a:bodyPr>
          <a:lstStyle/>
          <a:p>
            <a:pPr algn="ctr"/>
            <a:r>
              <a:rPr lang="tr-T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SAĞLIKLI BESLENME İÇİN ÖNERİLER</a:t>
            </a:r>
            <a:endParaRPr lang="tr-TR" sz="4400" b="1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BILGE\Desktop\indi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143248"/>
            <a:ext cx="2286016" cy="2152650"/>
          </a:xfrm>
          <a:prstGeom prst="rect">
            <a:avLst/>
          </a:prstGeom>
          <a:noFill/>
        </p:spPr>
      </p:pic>
      <p:pic>
        <p:nvPicPr>
          <p:cNvPr id="19459" name="Picture 3" descr="C:\Users\BILGE\Desktop\indi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428868"/>
            <a:ext cx="1714512" cy="1357322"/>
          </a:xfrm>
          <a:prstGeom prst="rect">
            <a:avLst/>
          </a:prstGeom>
          <a:noFill/>
        </p:spPr>
      </p:pic>
      <p:pic>
        <p:nvPicPr>
          <p:cNvPr id="19460" name="Picture 4" descr="C:\Users\BILGE\Desktop\images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28604"/>
            <a:ext cx="2143125" cy="1928811"/>
          </a:xfrm>
          <a:prstGeom prst="rect">
            <a:avLst/>
          </a:prstGeom>
          <a:noFill/>
        </p:spPr>
      </p:pic>
      <p:pic>
        <p:nvPicPr>
          <p:cNvPr id="19461" name="Picture 5" descr="C:\Users\BILGE\Desktop\indir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4786322"/>
            <a:ext cx="3429024" cy="1857388"/>
          </a:xfrm>
          <a:prstGeom prst="rect">
            <a:avLst/>
          </a:prstGeom>
          <a:noFill/>
        </p:spPr>
      </p:pic>
      <p:sp>
        <p:nvSpPr>
          <p:cNvPr id="8" name="7 Metin kutusu"/>
          <p:cNvSpPr txBox="1"/>
          <p:nvPr/>
        </p:nvSpPr>
        <p:spPr>
          <a:xfrm>
            <a:off x="785786" y="857232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 smtClean="0">
                <a:latin typeface="Calibri" pitchFamily="34" charset="0"/>
              </a:rPr>
              <a:t>* Açıkta satılan besinleri almayınız</a:t>
            </a:r>
            <a:endParaRPr lang="tr-TR" sz="3600" dirty="0">
              <a:latin typeface="Calibri" pitchFamily="34" charset="0"/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2714612" y="2571744"/>
            <a:ext cx="285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 smtClean="0">
                <a:latin typeface="Calibri" pitchFamily="34" charset="0"/>
              </a:rPr>
              <a:t>* Şekerli besinler ve </a:t>
            </a:r>
            <a:r>
              <a:rPr lang="tr-TR" sz="3600" dirty="0" err="1" smtClean="0">
                <a:latin typeface="Calibri" pitchFamily="34" charset="0"/>
              </a:rPr>
              <a:t>fast</a:t>
            </a:r>
            <a:r>
              <a:rPr lang="tr-TR" sz="3600" dirty="0" smtClean="0">
                <a:latin typeface="Calibri" pitchFamily="34" charset="0"/>
              </a:rPr>
              <a:t> </a:t>
            </a:r>
            <a:r>
              <a:rPr lang="tr-TR" sz="3600" dirty="0" err="1" smtClean="0">
                <a:latin typeface="Calibri" pitchFamily="34" charset="0"/>
              </a:rPr>
              <a:t>food</a:t>
            </a:r>
            <a:r>
              <a:rPr lang="tr-TR" sz="3600" dirty="0" smtClean="0">
                <a:latin typeface="Calibri" pitchFamily="34" charset="0"/>
              </a:rPr>
              <a:t> yemeyiniz</a:t>
            </a:r>
            <a:endParaRPr lang="tr-TR" sz="36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928670"/>
            <a:ext cx="7715304" cy="12858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4800" b="1" i="1" dirty="0" smtClean="0">
                <a:solidFill>
                  <a:srgbClr val="FF0000"/>
                </a:solidFill>
                <a:latin typeface="Calibri" pitchFamily="34" charset="0"/>
              </a:rPr>
              <a:t>Kolada kaç küp şeker vardır ?</a:t>
            </a:r>
            <a:endParaRPr lang="tr-TR" sz="4800" b="1" i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BILGE\Desktop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000240"/>
            <a:ext cx="2557463" cy="3429024"/>
          </a:xfrm>
          <a:prstGeom prst="rect">
            <a:avLst/>
          </a:prstGeom>
          <a:noFill/>
        </p:spPr>
      </p:pic>
      <p:sp>
        <p:nvSpPr>
          <p:cNvPr id="5" name="4 On İki Kenarlı"/>
          <p:cNvSpPr/>
          <p:nvPr/>
        </p:nvSpPr>
        <p:spPr>
          <a:xfrm>
            <a:off x="3143240" y="3357562"/>
            <a:ext cx="3071834" cy="2286016"/>
          </a:xfrm>
          <a:prstGeom prst="dodec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 smtClean="0">
                <a:latin typeface="Calibri" pitchFamily="34" charset="0"/>
              </a:rPr>
              <a:t>19 adet </a:t>
            </a:r>
            <a:endParaRPr lang="tr-TR" sz="5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6429" y="1485901"/>
            <a:ext cx="6851142" cy="1657347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tr-TR" sz="3600" dirty="0" smtClean="0">
                <a:latin typeface="Calibri" pitchFamily="34" charset="0"/>
              </a:rPr>
              <a:t>*Tabağımıza yiyebileceğimiz kadar yemek almalıyız </a:t>
            </a:r>
          </a:p>
          <a:p>
            <a:pPr algn="ctr">
              <a:buNone/>
            </a:pPr>
            <a:r>
              <a:rPr lang="tr-TR" sz="3600" dirty="0" smtClean="0">
                <a:latin typeface="Calibri" pitchFamily="34" charset="0"/>
              </a:rPr>
              <a:t>* Öğün atlamamalıyız</a:t>
            </a:r>
            <a:endParaRPr lang="tr-TR" sz="3600" dirty="0">
              <a:latin typeface="Calibri" pitchFamily="34" charset="0"/>
            </a:endParaRPr>
          </a:p>
        </p:txBody>
      </p:sp>
      <p:pic>
        <p:nvPicPr>
          <p:cNvPr id="20482" name="Picture 2" descr="C:\Users\BILGE\Desktop\samantha_lee_bento_sanati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429000"/>
            <a:ext cx="2857520" cy="22860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1538" y="2357430"/>
            <a:ext cx="6851142" cy="14430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3200" dirty="0" smtClean="0">
                <a:latin typeface="Calibri" pitchFamily="34" charset="0"/>
              </a:rPr>
              <a:t>* Spor yapmalıyız, hareketli bir yaşam sürmeliyiz</a:t>
            </a:r>
            <a:endParaRPr lang="tr-TR" sz="3200" dirty="0">
              <a:latin typeface="Calibri" pitchFamily="34" charset="0"/>
            </a:endParaRPr>
          </a:p>
        </p:txBody>
      </p:sp>
      <p:pic>
        <p:nvPicPr>
          <p:cNvPr id="21506" name="Picture 2" descr="C:\Users\BILGE\Desktop\depositphotos_143845259-stock-illustration-young-and-pretty-female-run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071942"/>
            <a:ext cx="2143140" cy="2357454"/>
          </a:xfrm>
          <a:prstGeom prst="rect">
            <a:avLst/>
          </a:prstGeom>
          <a:noFill/>
        </p:spPr>
      </p:pic>
      <p:pic>
        <p:nvPicPr>
          <p:cNvPr id="21507" name="Picture 3" descr="C:\Users\BILGE\Desktop\giphy (1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1962150" cy="1581150"/>
          </a:xfrm>
          <a:prstGeom prst="rect">
            <a:avLst/>
          </a:prstGeom>
          <a:noFill/>
        </p:spPr>
      </p:pic>
      <p:pic>
        <p:nvPicPr>
          <p:cNvPr id="21508" name="Picture 4" descr="C:\Users\BILGE\Desktop\Atletizm-8287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57166"/>
            <a:ext cx="1733550" cy="1905005"/>
          </a:xfrm>
          <a:prstGeom prst="rect">
            <a:avLst/>
          </a:prstGeom>
          <a:noFill/>
        </p:spPr>
      </p:pic>
      <p:pic>
        <p:nvPicPr>
          <p:cNvPr id="21509" name="Picture 5" descr="C:\Users\BILGE\Desktop\depositphotos_105660702-stock-illustration-young-child-boy-playing-footb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929066"/>
            <a:ext cx="1785950" cy="25003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00100" y="1214422"/>
            <a:ext cx="6851142" cy="172878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2800" dirty="0" smtClean="0">
                <a:latin typeface="Calibri" pitchFamily="34" charset="0"/>
              </a:rPr>
              <a:t>* Yemekten önce ve sonra ellerimizi yıkamalıyız</a:t>
            </a:r>
          </a:p>
          <a:p>
            <a:pPr algn="ctr">
              <a:buNone/>
            </a:pPr>
            <a:r>
              <a:rPr lang="tr-TR" sz="2800" dirty="0" smtClean="0">
                <a:latin typeface="Calibri" pitchFamily="34" charset="0"/>
              </a:rPr>
              <a:t>* Günde en az 2 kere dişlerimizi fırçalamalıyız</a:t>
            </a:r>
          </a:p>
          <a:p>
            <a:pPr algn="ctr">
              <a:buNone/>
            </a:pPr>
            <a:endParaRPr lang="tr-TR" sz="2800" dirty="0" smtClean="0">
              <a:latin typeface="Calibri" pitchFamily="34" charset="0"/>
            </a:endParaRPr>
          </a:p>
        </p:txBody>
      </p:sp>
      <p:pic>
        <p:nvPicPr>
          <p:cNvPr id="22530" name="Picture 2" descr="C:\Users\BILGE\Desktop\s-2ebb64a81b0a7d997ac90d3a0ffed563b61650d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14752"/>
            <a:ext cx="2643206" cy="2343140"/>
          </a:xfrm>
          <a:prstGeom prst="rect">
            <a:avLst/>
          </a:prstGeom>
          <a:noFill/>
        </p:spPr>
      </p:pic>
      <p:pic>
        <p:nvPicPr>
          <p:cNvPr id="22531" name="Picture 3" descr="C:\Users\BILGE\Desktop\dis-fircalama-hareketli-resim-000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786190"/>
            <a:ext cx="2571768" cy="22479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LGE\Desktop\huge.0.33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214686"/>
            <a:ext cx="5715000" cy="2643206"/>
          </a:xfrm>
          <a:prstGeom prst="rect">
            <a:avLst/>
          </a:prstGeom>
          <a:noFill/>
        </p:spPr>
      </p:pic>
      <p:sp>
        <p:nvSpPr>
          <p:cNvPr id="6" name="5 Kalp"/>
          <p:cNvSpPr/>
          <p:nvPr/>
        </p:nvSpPr>
        <p:spPr>
          <a:xfrm>
            <a:off x="2000232" y="428604"/>
            <a:ext cx="4643470" cy="271464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/>
            </a:r>
            <a:b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</a:b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/>
            </a:r>
            <a:b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</a:br>
            <a:r>
              <a:rPr lang="tr-T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DİNLEDİĞİNİZ  </a:t>
            </a:r>
          </a:p>
          <a:p>
            <a:pPr algn="ctr"/>
            <a:r>
              <a:rPr lang="tr-T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İÇİN </a:t>
            </a:r>
          </a:p>
          <a:p>
            <a:pPr algn="ctr"/>
            <a:r>
              <a:rPr lang="tr-T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TEŞEKKÜR EDERİM </a:t>
            </a:r>
          </a:p>
          <a:p>
            <a:pPr algn="ctr"/>
            <a:r>
              <a:rPr lang="tr-T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sym typeface="Wingdings" pitchFamily="2" charset="2"/>
              </a:rPr>
              <a:t></a:t>
            </a:r>
            <a:endParaRPr lang="tr-T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kula dönüş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289_TF02895269" id="{38652497-0A46-4169-9E08-137D88467FD5}" vid="{F4EB4BDA-9798-40A1-AD41-3615AFCE58BF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tf02895269</Template>
  <TotalTime>3723</TotalTime>
  <Words>467</Words>
  <Application>Microsoft Office PowerPoint</Application>
  <PresentationFormat>Ekran Gösterisi (4:3)</PresentationFormat>
  <Paragraphs>125</Paragraphs>
  <Slides>37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2" baseType="lpstr">
      <vt:lpstr>Arial</vt:lpstr>
      <vt:lpstr>Calibri</vt:lpstr>
      <vt:lpstr>Cambria</vt:lpstr>
      <vt:lpstr>Wingdings</vt:lpstr>
      <vt:lpstr>Okula dönüş 16x9</vt:lpstr>
      <vt:lpstr>SAĞLIKLI  BESLENME</vt:lpstr>
      <vt:lpstr>SİZCE DİYETİSYEN NE İŞ YAPAR ?</vt:lpstr>
      <vt:lpstr>ASLINDA DİYETİSYEN;</vt:lpstr>
      <vt:lpstr>PowerPoint Sunusu</vt:lpstr>
      <vt:lpstr>YETERLİ VE DENGELİ BESLENME NEDİR? </vt:lpstr>
      <vt:lpstr>PowerPoint Sunusu</vt:lpstr>
      <vt:lpstr>BESİNLERİN BİZE SAĞLADIKLARI NELERDİR ?</vt:lpstr>
      <vt:lpstr>BESİNLER BİZE ENERJİ VERİR</vt:lpstr>
      <vt:lpstr>BESİNLER BÜYÜME VE GELİŞMEYİ SAĞLAR</vt:lpstr>
      <vt:lpstr>BESİNLER BİZİ HASTALIKLARDAN KORUR</vt:lpstr>
      <vt:lpstr>PowerPoint Sunusu</vt:lpstr>
      <vt:lpstr>BESİN GRUPLARI NELERDİR ?</vt:lpstr>
      <vt:lpstr>SÜT VE SÜT ÜRÜNLERİ</vt:lpstr>
      <vt:lpstr>NEDEN SÜT İÇMELİYİZ ?</vt:lpstr>
      <vt:lpstr>GÜNDE EN AZ İKİ BARDAK SÜT İÇMELİYİZ.</vt:lpstr>
      <vt:lpstr>ET VE ET KADAR YARARLI BESİNLER</vt:lpstr>
      <vt:lpstr>FAYDASI NEDİR ?</vt:lpstr>
      <vt:lpstr>SEBZE VE MEYVELER</vt:lpstr>
      <vt:lpstr>FAYDALARI NELER?</vt:lpstr>
      <vt:lpstr>Önerii…</vt:lpstr>
      <vt:lpstr>EKMEK VE TAHILLAR</vt:lpstr>
      <vt:lpstr>PowerPoint Sunusu</vt:lpstr>
      <vt:lpstr>YAĞ VE YAĞLI TOHUMLAR</vt:lpstr>
      <vt:lpstr>VEE EN ÖNEMLİSİ SU</vt:lpstr>
      <vt:lpstr>PowerPoint Sunusu</vt:lpstr>
      <vt:lpstr>YETERLİ VE DENGELİ BESLENMEK,  BESİN ÇEŞİTLİLİĞİNİ ARTIRMAK  İÇİN HER ÖĞÜNDE  5 BESİN GRUBUNDAN  YENİLMELİDİR </vt:lpstr>
      <vt:lpstr>PowerPoint Sunusu</vt:lpstr>
      <vt:lpstr>PowerPoint Sunusu</vt:lpstr>
      <vt:lpstr>KAHVALTI YAPILMADIĞINDA;</vt:lpstr>
      <vt:lpstr>Ara Öğünler </vt:lpstr>
      <vt:lpstr>SAĞLIKLI BESLENME İÇİN ÖNERİLER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BILGE</dc:creator>
  <cp:lastModifiedBy>SAMSUNG</cp:lastModifiedBy>
  <cp:revision>133</cp:revision>
  <dcterms:created xsi:type="dcterms:W3CDTF">2017-12-07T12:37:22Z</dcterms:created>
  <dcterms:modified xsi:type="dcterms:W3CDTF">2018-01-09T16:44:50Z</dcterms:modified>
</cp:coreProperties>
</file>