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300" r:id="rId3"/>
    <p:sldId id="258" r:id="rId4"/>
    <p:sldId id="260" r:id="rId5"/>
    <p:sldId id="261" r:id="rId6"/>
    <p:sldId id="263" r:id="rId7"/>
    <p:sldId id="266" r:id="rId8"/>
    <p:sldId id="267" r:id="rId9"/>
    <p:sldId id="268" r:id="rId10"/>
    <p:sldId id="270" r:id="rId11"/>
    <p:sldId id="269" r:id="rId12"/>
    <p:sldId id="271" r:id="rId13"/>
    <p:sldId id="272" r:id="rId14"/>
    <p:sldId id="274" r:id="rId15"/>
    <p:sldId id="280" r:id="rId16"/>
    <p:sldId id="275" r:id="rId17"/>
    <p:sldId id="276" r:id="rId18"/>
    <p:sldId id="279" r:id="rId19"/>
    <p:sldId id="282" r:id="rId20"/>
    <p:sldId id="277" r:id="rId21"/>
    <p:sldId id="284" r:id="rId22"/>
    <p:sldId id="286" r:id="rId23"/>
    <p:sldId id="294" r:id="rId24"/>
    <p:sldId id="292" r:id="rId25"/>
    <p:sldId id="295" r:id="rId26"/>
    <p:sldId id="296" r:id="rId27"/>
    <p:sldId id="287" r:id="rId28"/>
    <p:sldId id="297" r:id="rId29"/>
    <p:sldId id="288" r:id="rId30"/>
    <p:sldId id="290" r:id="rId31"/>
    <p:sldId id="289" r:id="rId32"/>
    <p:sldId id="299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202B0CA-FC54-4496-8BCA-5EF66A818D29}" styleName="Koyu Stil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Koyu Stil 2 - Vurgu 1/Vurgu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Koyu Stil 2 - Vurgu 3/Vurgu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Koyu Stil 2 - Vurgu 5/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034E78-7F5D-4C2E-B375-FC64B27BC917}" styleName="Koyu Stil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Koyu Stil 1 - Vurgu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Koyu Stil 1 - Vurgu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Orta Stil 4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Orta Stil 4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A488322-F2BA-4B5B-9748-0D474271808F}" styleName="Orta Stil 3 - 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38B1855-1B75-4FBE-930C-398BA8C253C6}" styleName="Tema Uygulanmış Stil 2 - Vurgu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Açık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Açık Stil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 autoAdjust="0"/>
  </p:normalViewPr>
  <p:slideViewPr>
    <p:cSldViewPr>
      <p:cViewPr varScale="1">
        <p:scale>
          <a:sx n="74" d="100"/>
          <a:sy n="74" d="100"/>
        </p:scale>
        <p:origin x="126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0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09.07.2016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09.07.2016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09.07.2016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09.07.2016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09.07.2016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09.07.2016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09.07.2016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09.07.2016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09.07.2016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09.07.2016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09.07.2016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09.07.2016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295232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KİSTİK FİBROZİSLİ HASTALARDA MALNÜTRİSYON BESLENME DURUMUNUN SAPTANMASI VE BESLENME TEDAVİSİ</a:t>
            </a:r>
            <a:endParaRPr lang="tr-TR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652120" y="5644708"/>
            <a:ext cx="3096344" cy="1213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MERVE ÖZKAYA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60" y="5422960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93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992888" cy="648072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/>
              <a:t>	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r-TR" sz="3100" dirty="0" err="1" smtClean="0">
                <a:latin typeface="Times New Roman" pitchFamily="18" charset="0"/>
                <a:cs typeface="Times New Roman" pitchFamily="18" charset="0"/>
              </a:rPr>
              <a:t>Kistik</a:t>
            </a:r>
            <a:r>
              <a:rPr lang="tr-TR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100" dirty="0" err="1" smtClean="0">
                <a:latin typeface="Times New Roman" pitchFamily="18" charset="0"/>
                <a:cs typeface="Times New Roman" pitchFamily="18" charset="0"/>
              </a:rPr>
              <a:t>fibroziste</a:t>
            </a:r>
            <a:r>
              <a:rPr lang="tr-TR" sz="3100" dirty="0" smtClean="0">
                <a:latin typeface="Times New Roman" pitchFamily="18" charset="0"/>
                <a:cs typeface="Times New Roman" pitchFamily="18" charset="0"/>
              </a:rPr>
              <a:t> enerji dengesizliği</a:t>
            </a:r>
            <a:endParaRPr lang="tr-TR" sz="31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4700262"/>
              </p:ext>
            </p:extLst>
          </p:nvPr>
        </p:nvGraphicFramePr>
        <p:xfrm>
          <a:off x="539552" y="980728"/>
          <a:ext cx="8059980" cy="555954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56501"/>
                <a:gridCol w="4103479"/>
              </a:tblGrid>
              <a:tr h="5760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Gereksinimi Arttıran Nedenler</a:t>
                      </a:r>
                      <a:endParaRPr lang="tr-TR" sz="20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Alımı Azaltan Nedenler</a:t>
                      </a:r>
                      <a:endParaRPr lang="tr-TR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952426"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Artan </a:t>
                      </a:r>
                      <a:r>
                        <a:rPr lang="tr-TR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İntestinal</a:t>
                      </a: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Kayıplar</a:t>
                      </a: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Pankreatik</a:t>
                      </a: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yetersizlik</a:t>
                      </a: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Safra tuzu metabolizması</a:t>
                      </a: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Hepatobilier</a:t>
                      </a: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hastalık</a:t>
                      </a: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Reflüye</a:t>
                      </a:r>
                      <a:r>
                        <a:rPr lang="tr-TR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bağlı </a:t>
                      </a:r>
                      <a:r>
                        <a:rPr lang="tr-TR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regürjitasyon</a:t>
                      </a:r>
                      <a:endParaRPr lang="tr-TR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Artan </a:t>
                      </a:r>
                      <a:r>
                        <a:rPr lang="tr-TR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Üriner</a:t>
                      </a: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Kayıplar</a:t>
                      </a: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KF’e</a:t>
                      </a: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bağlı diyabet varlığı ve </a:t>
                      </a:r>
                      <a:r>
                        <a:rPr lang="tr-TR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glukozüri</a:t>
                      </a: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ile kayıp</a:t>
                      </a: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Enerji Tüketiminin Artması</a:t>
                      </a: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Akciğer hastalığı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tr-TR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Alımın Azalması </a:t>
                      </a:r>
                      <a:endParaRPr lang="tr-TR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İatrojenik</a:t>
                      </a: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yağ kısıtlanması</a:t>
                      </a:r>
                    </a:p>
                    <a:p>
                      <a:pPr marL="34290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Anoreksiya</a:t>
                      </a:r>
                      <a:endParaRPr lang="tr-TR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Beslenme Bozuklukları</a:t>
                      </a:r>
                    </a:p>
                    <a:p>
                      <a:pPr marL="34290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Depresyon</a:t>
                      </a:r>
                    </a:p>
                    <a:p>
                      <a:pPr marL="34290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Özofajit</a:t>
                      </a:r>
                    </a:p>
                    <a:p>
                      <a:pPr marL="34290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tr-TR" sz="20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Karın</a:t>
                      </a:r>
                      <a:r>
                        <a:rPr lang="tr-TR" sz="20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ağrısı</a:t>
                      </a:r>
                      <a:endParaRPr lang="tr-TR" sz="20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51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620688"/>
            <a:ext cx="8219256" cy="6237312"/>
          </a:xfrm>
        </p:spPr>
        <p:txBody>
          <a:bodyPr>
            <a:normAutofit/>
          </a:bodyPr>
          <a:lstStyle/>
          <a:p>
            <a:pPr algn="just"/>
            <a:r>
              <a:rPr lang="it-IT" sz="2400" dirty="0">
                <a:latin typeface="Times New Roman" pitchFamily="18" charset="0"/>
                <a:cs typeface="Times New Roman" pitchFamily="18" charset="0"/>
              </a:rPr>
              <a:t>Beslenme durumunun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eğ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erlendirilmesi </a:t>
            </a:r>
            <a:r>
              <a:rPr lang="it-IT" sz="2400" dirty="0">
                <a:latin typeface="Times New Roman" pitchFamily="18" charset="0"/>
                <a:cs typeface="Times New Roman" pitchFamily="18" charset="0"/>
              </a:rPr>
              <a:t>için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hastalar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yaşamın ilk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birkaç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ayında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daha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sık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olmak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üzere, 3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ayda bir izlenmelidir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Her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kontrolde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antropometrik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ölçümler yapılmalı,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büyüme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eğrileri değerlendirilmelidir. Biyokimyasal değerlendirmeler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en az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senede bir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veya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ihtiyacı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olan hastalarda daha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sık izlenmelidir.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KF hastalarında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tanı yaşına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göre, beslenme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durumunun değerlendirilmesi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için iki kritik dönem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vardır: Tanı konulduktan sonraki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ilk 12 ay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yenidoğan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döneminde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tanı alanlar için ilk yaş) ve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peripubertal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dönem.</a:t>
            </a:r>
          </a:p>
          <a:p>
            <a:pPr algn="just"/>
            <a:endParaRPr lang="tr-T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Sinaasappel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M,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Stern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M,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Littlewood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J,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Wolfe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S,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Steinkamp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G, Harry G.M ve ark.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Nutrition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Patients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Cystic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Fibrosis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: a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European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Consensus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Journal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Cystic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Fibrosis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46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88640"/>
            <a:ext cx="8352928" cy="6669360"/>
          </a:xfrm>
        </p:spPr>
        <p:txBody>
          <a:bodyPr>
            <a:noAutofit/>
          </a:bodyPr>
          <a:lstStyle/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Vücut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ağırlığı,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boy, deri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kalınlıkları,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üst kol çevresi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ve baş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çevresi (ilk 3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yaş)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ölçümleri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yapıldıktan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sonra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bu değerler kullanılarak yaşa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göre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ağırlık, yaşa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göre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boy, boya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göre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ağırlık, BMİ,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kol kas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alanı hesaplamaları yapılabilir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Elde edilen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veriler normal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değerlerle karşılaştırılarak hastanın beslenme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durumu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hakkında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bilgi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edinilir.</a:t>
            </a:r>
          </a:p>
          <a:p>
            <a:pPr marL="0" indent="0" algn="just">
              <a:buNone/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Beslenme durumunu değerlendirmek için erişkinlerde sık kullanılan ve güvenilir bulunan parametre BMİ’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dir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Çocuklarda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normal değerlerin yaşa göre değişmesi ve henüz riskli sınırların belirlenmemiş olması nedeniyle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BMİ’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nin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tek parametre olarak kullanılması tartışmalıdır.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Bu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nedenle İVA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% (ideal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vücut ağırlığı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yüzdesi)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ile birlikte kullanılması önerilmektedir. 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1600" dirty="0" smtClean="0"/>
          </a:p>
          <a:p>
            <a:pPr marL="0" indent="0" algn="just">
              <a:buNone/>
            </a:pP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Matel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J.L, Carlos E,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Milla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M.D.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Nutrition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cystic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fibrosis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Seminars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Respiratory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Critical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Care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Medicine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21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6632"/>
            <a:ext cx="8496944" cy="674136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Erişkinler için BMİ değerinin 19’ un altında olması beslenme yetersizliği olarak kabul edilmiştir.</a:t>
            </a:r>
          </a:p>
          <a:p>
            <a:pPr algn="just"/>
            <a:endParaRPr lang="tr-TR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Çocuklarda ise İVA%’ sinin %90’ </a:t>
            </a:r>
            <a:r>
              <a:rPr lang="tr-TR" sz="2600" dirty="0" err="1" smtClean="0">
                <a:latin typeface="Times New Roman" pitchFamily="18" charset="0"/>
                <a:cs typeface="Times New Roman" pitchFamily="18" charset="0"/>
              </a:rPr>
              <a:t>ın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 altında ve/veya BMİ değerinin 10 </a:t>
            </a:r>
            <a:r>
              <a:rPr lang="tr-TR" sz="2600" dirty="0" err="1" smtClean="0">
                <a:latin typeface="Times New Roman" pitchFamily="18" charset="0"/>
                <a:cs typeface="Times New Roman" pitchFamily="18" charset="0"/>
              </a:rPr>
              <a:t>persentil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 altında olması beslenme yetersizliği olarak değerlendirilmiştir.</a:t>
            </a:r>
          </a:p>
          <a:p>
            <a:pPr algn="just"/>
            <a:endParaRPr lang="tr-TR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Normal değerler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olarak 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ise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erişkinlerde BMİ değerinin kadınlarda 22, erkeklerde 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23 ve üzerinde, çocuklarda ise 2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yaş üzerinde </a:t>
            </a:r>
            <a:r>
              <a:rPr lang="tr-TR" sz="2600" dirty="0" err="1" smtClean="0">
                <a:latin typeface="Times New Roman" pitchFamily="18" charset="0"/>
                <a:cs typeface="Times New Roman" pitchFamily="18" charset="0"/>
              </a:rPr>
              <a:t>İVA</a:t>
            </a:r>
            <a:r>
              <a:rPr lang="tr-TR" sz="2600" dirty="0" err="1">
                <a:latin typeface="Times New Roman" pitchFamily="18" charset="0"/>
                <a:cs typeface="Times New Roman" pitchFamily="18" charset="0"/>
              </a:rPr>
              <a:t>%’sinin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 %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90’ </a:t>
            </a:r>
            <a:r>
              <a:rPr lang="tr-TR" sz="2600" dirty="0" err="1">
                <a:latin typeface="Times New Roman" pitchFamily="18" charset="0"/>
                <a:cs typeface="Times New Roman" pitchFamily="18" charset="0"/>
              </a:rPr>
              <a:t>ı</a:t>
            </a:r>
            <a:r>
              <a:rPr lang="tr-TR" sz="26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üzerinde veya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BMİ </a:t>
            </a:r>
            <a:r>
              <a:rPr lang="tr-TR" sz="2600" dirty="0" err="1" smtClean="0">
                <a:latin typeface="Times New Roman" pitchFamily="18" charset="0"/>
                <a:cs typeface="Times New Roman" pitchFamily="18" charset="0"/>
              </a:rPr>
              <a:t>persentil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 değerinin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(2-20 yaş) &gt;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tr-TR" sz="2600" dirty="0" err="1">
                <a:latin typeface="Times New Roman" pitchFamily="18" charset="0"/>
                <a:cs typeface="Times New Roman" pitchFamily="18" charset="0"/>
              </a:rPr>
              <a:t>persentil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, iki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yaş altındaki 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çocuklarda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ise boya 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göre vücut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ağırlığının &gt;25 </a:t>
            </a:r>
            <a:r>
              <a:rPr lang="tr-TR" sz="2600" dirty="0" err="1">
                <a:latin typeface="Times New Roman" pitchFamily="18" charset="0"/>
                <a:cs typeface="Times New Roman" pitchFamily="18" charset="0"/>
              </a:rPr>
              <a:t>persentil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olması kabul edilmiştir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tr-TR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Ölçümleri 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bu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değerlerin altında 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olan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hastalar ise </a:t>
            </a:r>
            <a:r>
              <a:rPr lang="tr-TR" sz="2600" dirty="0">
                <a:latin typeface="Times New Roman" pitchFamily="18" charset="0"/>
                <a:cs typeface="Times New Roman" pitchFamily="18" charset="0"/>
              </a:rPr>
              <a:t>beslenme </a:t>
            </a:r>
            <a:r>
              <a:rPr lang="tr-TR" sz="2600" dirty="0" smtClean="0">
                <a:latin typeface="Times New Roman" pitchFamily="18" charset="0"/>
                <a:cs typeface="Times New Roman" pitchFamily="18" charset="0"/>
              </a:rPr>
              <a:t>durumu açısından risk altındadırlar ve çok yakından gerekli önlemler alınarak izlenmelidirler.</a:t>
            </a:r>
          </a:p>
          <a:p>
            <a:pPr marL="0" indent="0" algn="just">
              <a:buNone/>
            </a:pPr>
            <a:endParaRPr lang="tr-TR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tr-TR" sz="1700" dirty="0" err="1" smtClean="0">
                <a:latin typeface="Times New Roman" pitchFamily="18" charset="0"/>
                <a:cs typeface="Times New Roman" pitchFamily="18" charset="0"/>
              </a:rPr>
              <a:t>Sinaasappel</a:t>
            </a:r>
            <a:r>
              <a:rPr lang="tr-TR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M,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Stern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 M,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Littlewood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 J,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Wolfe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 S,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Steinkamp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 G, Harry G.M ve ark.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Nutrition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Patients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Cystic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Fibrosis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: a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European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Consensus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Journal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Cystic</a:t>
            </a:r>
            <a:r>
              <a:rPr lang="tr-TR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700" dirty="0" err="1">
                <a:latin typeface="Times New Roman" pitchFamily="18" charset="0"/>
                <a:cs typeface="Times New Roman" pitchFamily="18" charset="0"/>
              </a:rPr>
              <a:t>Fibrosis</a:t>
            </a:r>
            <a:endParaRPr lang="tr-TR" sz="17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18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496944" cy="108012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Bebeklik </a:t>
            </a:r>
            <a:r>
              <a:rPr lang="tr-TR" sz="3200" b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öneminde </a:t>
            </a:r>
            <a:r>
              <a:rPr lang="tr-TR" sz="3200" b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eslenme</a:t>
            </a:r>
            <a:endParaRPr lang="tr-TR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844824"/>
            <a:ext cx="8208912" cy="4320480"/>
          </a:xfrm>
        </p:spPr>
        <p:txBody>
          <a:bodyPr>
            <a:normAutofit/>
          </a:bodyPr>
          <a:lstStyle/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Bu dönem enerji gereksiniminin fazla ve büyüme hızının yüksek olduğu bir dönemdir. 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Yenidoğan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döneminde en ideal besin anne sütüdür.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Bu nedenle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, büyümede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bir duraklama olmadığı sürece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KF’li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bebekleri ilk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ay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sadece anne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sütü ile beslemek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ve emzirmeye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12 ay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devam etmek özendirilmelidir.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Ek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gıdalara 4-6 ay arası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başlanmalıdır.</a:t>
            </a:r>
          </a:p>
          <a:p>
            <a:pPr marL="0" indent="0" algn="just">
              <a:buNone/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454352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7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4896543"/>
          </a:xfrm>
        </p:spPr>
        <p:txBody>
          <a:bodyPr>
            <a:normAutofit/>
          </a:bodyPr>
          <a:lstStyle/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Sütten kesme döneminde verilen gıdalar enerjisi yoğun </a:t>
            </a:r>
            <a:r>
              <a:rPr lang="fi-FI" sz="2400" dirty="0">
                <a:latin typeface="Times New Roman" pitchFamily="18" charset="0"/>
                <a:cs typeface="Times New Roman" pitchFamily="18" charset="0"/>
              </a:rPr>
              <a:t>olmal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ı</a:t>
            </a:r>
            <a:r>
              <a:rPr lang="fi-FI" sz="24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ı</a:t>
            </a:r>
            <a:r>
              <a:rPr lang="fi-FI" sz="2400" dirty="0">
                <a:latin typeface="Times New Roman" pitchFamily="18" charset="0"/>
                <a:cs typeface="Times New Roman" pitchFamily="18" charset="0"/>
              </a:rPr>
              <a:t>r.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Süt ve süt ürünleri tam yağlı verilmelidir. 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Yağ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emilimi düzeltilemeyen çocuklara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taurin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desteği verilebilir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Taurin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bebeklik döneminde yarı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esansiyeldir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0" indent="0" algn="just">
              <a:buNone/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Yiyeceklerle yeterli kalori alamayan ya da ağırlık kaybı gözlenen vakalarda oral destek ürünleri verilebilir. Kalorisi yoğun standart mamalar tercih edilir. 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3133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496944" cy="1512168"/>
          </a:xfrm>
        </p:spPr>
        <p:txBody>
          <a:bodyPr>
            <a:noAutofit/>
          </a:bodyPr>
          <a:lstStyle/>
          <a:p>
            <a:r>
              <a:rPr lang="tr-TR" sz="4000" b="1" dirty="0" err="1">
                <a:latin typeface="Times New Roman" pitchFamily="18" charset="0"/>
                <a:cs typeface="Times New Roman" pitchFamily="18" charset="0"/>
              </a:rPr>
              <a:t>Kistik</a:t>
            </a:r>
            <a:r>
              <a:rPr lang="tr-TR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b="1" dirty="0" err="1" smtClean="0">
                <a:latin typeface="Times New Roman" pitchFamily="18" charset="0"/>
                <a:cs typeface="Times New Roman" pitchFamily="18" charset="0"/>
              </a:rPr>
              <a:t>Fibrozisli</a:t>
            </a:r>
            <a:r>
              <a:rPr lang="tr-TR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Hastalarda </a:t>
            </a:r>
            <a:r>
              <a:rPr lang="tr-TR" sz="4000" b="1" dirty="0">
                <a:latin typeface="Times New Roman" pitchFamily="18" charset="0"/>
                <a:cs typeface="Times New Roman" pitchFamily="18" charset="0"/>
              </a:rPr>
              <a:t>Beslenme Yönetimi</a:t>
            </a:r>
            <a:endParaRPr lang="tr-TR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2636912"/>
            <a:ext cx="8496944" cy="35283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KF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teşhisi,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infant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ve çocukluk döneminde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pulmoner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hastalık veya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gastrointestinal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semptomlar başlayana kadar pek konmaz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KF’li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hastalarda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büyüme geriliği ve beslenme bozukluğu gözlenir. Düşük kilo alımı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vitamin ve mineral eksikliği,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pankreatik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enzim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replasman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tedavisi,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enteral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parenteral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beslenme, oral destek ürünleri ve vitamin, mineral desteğiyle düzeltilir.</a:t>
            </a: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454352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1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1008112"/>
          </a:xfrm>
        </p:spPr>
        <p:txBody>
          <a:bodyPr>
            <a:normAutofit/>
          </a:bodyPr>
          <a:lstStyle/>
          <a:p>
            <a:r>
              <a:rPr lang="tr-TR" sz="3200" b="1" dirty="0" err="1" smtClean="0">
                <a:latin typeface="Times New Roman" pitchFamily="18" charset="0"/>
                <a:cs typeface="Times New Roman" pitchFamily="18" charset="0"/>
              </a:rPr>
              <a:t>Pankreatik</a:t>
            </a:r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 Enzim </a:t>
            </a:r>
            <a:r>
              <a:rPr lang="tr-TR" sz="3200" b="1" dirty="0" err="1" smtClean="0">
                <a:latin typeface="Times New Roman" pitchFamily="18" charset="0"/>
                <a:cs typeface="Times New Roman" pitchFamily="18" charset="0"/>
              </a:rPr>
              <a:t>Replasman</a:t>
            </a:r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2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edavisi</a:t>
            </a:r>
            <a:endParaRPr lang="tr-TR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517232"/>
          </a:xfrm>
        </p:spPr>
        <p:txBody>
          <a:bodyPr>
            <a:normAutofit fontScale="40000" lnSpcReduction="20000"/>
          </a:bodyPr>
          <a:lstStyle/>
          <a:p>
            <a:pPr algn="just"/>
            <a:endParaRPr lang="tr-TR" sz="6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6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Pankreas 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yetmezliği olan tüm hastalarda PERT başlanmalıdır. </a:t>
            </a:r>
            <a:endParaRPr lang="tr-TR" sz="6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6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Hastaların doğum anında yarısında 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ve 1 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yaşına kadar %85-90’ </a:t>
            </a:r>
            <a:r>
              <a:rPr lang="tr-TR" sz="6000" dirty="0" err="1" smtClean="0">
                <a:latin typeface="Times New Roman" pitchFamily="18" charset="0"/>
                <a:cs typeface="Times New Roman" pitchFamily="18" charset="0"/>
              </a:rPr>
              <a:t>ında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pankreas 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yetersizliği vardır.</a:t>
            </a:r>
          </a:p>
          <a:p>
            <a:pPr algn="just"/>
            <a:endParaRPr lang="tr-TR" sz="6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Pankreatik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 yetmezliği olan hastalarda beslenmenin temelini PERT oluşturur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Bu 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amaçla, enzimlerin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-duyarlı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mikrokürecikler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 içinde olduğu ürünler kullanılır.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Mikrokürecikler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&gt;5,5-6 olmadıkça açılmazlar. Böylelikle enzimin midede açılması ve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inaktivasyonu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önlenir.</a:t>
            </a:r>
          </a:p>
          <a:p>
            <a:pPr marL="0" indent="0" algn="just">
              <a:buNone/>
            </a:pPr>
            <a:endParaRPr lang="tr-TR" sz="4000" dirty="0"/>
          </a:p>
          <a:p>
            <a:pPr marL="0" indent="0" algn="just">
              <a:buNone/>
            </a:pPr>
            <a:endParaRPr lang="tr-TR" sz="4000" dirty="0" smtClean="0"/>
          </a:p>
          <a:p>
            <a:pPr marL="0" indent="0" algn="just">
              <a:buNone/>
            </a:pPr>
            <a:endParaRPr lang="tr-TR" sz="4000" dirty="0"/>
          </a:p>
          <a:p>
            <a:pPr marL="0" indent="0" algn="just">
              <a:buNone/>
            </a:pPr>
            <a:endParaRPr lang="tr-TR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tr-TR" sz="4000" dirty="0" err="1" smtClean="0">
                <a:latin typeface="Times New Roman" pitchFamily="18" charset="0"/>
                <a:cs typeface="Times New Roman" pitchFamily="18" charset="0"/>
              </a:rPr>
              <a:t>Sinaasappel</a:t>
            </a:r>
            <a:r>
              <a:rPr lang="tr-TR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M,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Stern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 M,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Littlewood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 J,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Wolfe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 S,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Steinkamp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 G, Harry G.M ve ark.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Nutrition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Patients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Cystic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Fibrosis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: a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European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Consensus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Journal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tr-TR" sz="4000" dirty="0" err="1">
                <a:latin typeface="Times New Roman" pitchFamily="18" charset="0"/>
                <a:cs typeface="Times New Roman" pitchFamily="18" charset="0"/>
              </a:rPr>
              <a:t>Cystic</a:t>
            </a:r>
            <a:r>
              <a:rPr lang="tr-TR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 err="1" smtClean="0">
                <a:latin typeface="Times New Roman" pitchFamily="18" charset="0"/>
                <a:cs typeface="Times New Roman" pitchFamily="18" charset="0"/>
              </a:rPr>
              <a:t>Fibrosis</a:t>
            </a:r>
            <a:r>
              <a:rPr lang="tr-TR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tr-TR" sz="4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6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6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1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93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4680520"/>
          </a:xfrm>
        </p:spPr>
        <p:txBody>
          <a:bodyPr>
            <a:normAutofit lnSpcReduction="10000"/>
          </a:bodyPr>
          <a:lstStyle/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Pankreas yetmezliği olan bebeklerin ve çocukların hesaplanan dozda pankreas enzimlerini her beslenme öncesi almaları sağlanmalıdır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Başlangıçta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enzim dozu her beslenme öncesinde bebeklerde 250-500 ünite/kg, daha büyük çocuklarda 500-2000 ünite/kg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lipaz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olarak başlanır. Daha sonra doz alınan yanıta göre (dışkının görünümü, dışkılama sayısı, ağırlık kazanımı gibi) artırılabilir.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PERT dozu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10.000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ünite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lipaz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/kg/günü aşmamalıdır.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Bu dozun üzerinde enzim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kullanımının ek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yararı olmadığı gibi yan etkiler ortaya çıkabilir. Üst sınırı aşmamak kaydıyla yüksek dozlar düşük dozlara göre daha iyi kilo alımı sağlarlar.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199" y="5661248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6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80727"/>
            <a:ext cx="8229600" cy="5040561"/>
          </a:xfrm>
        </p:spPr>
        <p:txBody>
          <a:bodyPr>
            <a:normAutofit/>
          </a:bodyPr>
          <a:lstStyle/>
          <a:p>
            <a:pPr lvl="0"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Enzim olarak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preperatlar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yerine bu amaçla geliştirilmiş ve kullanılmış, bilinen ticari ürünler kullanılmalıdır.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Preperatın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cinsi (firma, üretim tarihi,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), kişisel farklılıklar (mide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asiditesi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, mide boşalma hızı,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) etkinliğini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etkilemektedir.</a:t>
            </a:r>
          </a:p>
          <a:p>
            <a:pPr lvl="0"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Enzimler beslenmenin başında ve yiyeceklerle karıştırılmadan alınmalıdırlar. Uzun süreceği düşünülen yemeklerde dozun yarısı başlangıçta yarısı yemek ortasında alınabilir. 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Çocuklarda yağ içeren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ara ve ana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öğünlerde verilen dozun yarısı verilebilir. Hiç yağ içermeyen yiyeceklerle alınmasına gerek yoktur. </a:t>
            </a:r>
          </a:p>
          <a:p>
            <a:pPr lvl="0" algn="just"/>
            <a:endParaRPr lang="tr-TR" sz="2800" dirty="0">
              <a:latin typeface="Times New Roman" pitchFamily="18" charset="0"/>
              <a:cs typeface="Times New Roman" pitchFamily="18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9572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836712"/>
            <a:ext cx="6891205" cy="5184576"/>
          </a:xfrm>
        </p:spPr>
      </p:pic>
    </p:spTree>
    <p:extLst>
      <p:ext uri="{BB962C8B-B14F-4D97-AF65-F5344CB8AC3E}">
        <p14:creationId xmlns:p14="http://schemas.microsoft.com/office/powerpoint/2010/main" val="2542605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484784"/>
            <a:ext cx="8496944" cy="4608512"/>
          </a:xfrm>
        </p:spPr>
        <p:txBody>
          <a:bodyPr>
            <a:normAutofit/>
          </a:bodyPr>
          <a:lstStyle/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Orta zincirli yağların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emilimi için de, daha az miktarda olsa da,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enzim gereklidir. Öğünlerin yağ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içerikleri deneyimli bir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diyetisyenle değerlendirilmelidir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Enzim dozları kişiseldir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yanıt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kestirilemez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ve her hastada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ayrı değerlendirilmelidir.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Verilebilecek maksimum doz ile istenen emilim düzeyi elde edilemiyorsa bunun nedenleri araştırılmalıdır.</a:t>
            </a:r>
          </a:p>
          <a:p>
            <a:pPr marL="0" indent="0" algn="just">
              <a:buNone/>
            </a:pPr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454352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18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446449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Enzimin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doğru alınıp alınmadığı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sorgulanmalı</a:t>
            </a:r>
          </a:p>
          <a:p>
            <a:pPr algn="just">
              <a:lnSpc>
                <a:spcPct val="150000"/>
              </a:lnSpc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Uygun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bir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yöntemle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yağ emilimi kontrol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edilmeli</a:t>
            </a:r>
          </a:p>
          <a:p>
            <a:pPr algn="just">
              <a:lnSpc>
                <a:spcPct val="150000"/>
              </a:lnSpc>
            </a:pP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eneyimli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bir diyetisyenle diyet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tartışılmalı</a:t>
            </a:r>
          </a:p>
          <a:p>
            <a:pPr algn="just">
              <a:lnSpc>
                <a:spcPct val="110000"/>
              </a:lnSpc>
            </a:pP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nzim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dozunun yiyeceklerin yağ içerikleriyle orantılı olup olmadığı kontrol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edilmeli</a:t>
            </a:r>
          </a:p>
          <a:p>
            <a:pPr algn="just">
              <a:lnSpc>
                <a:spcPct val="110000"/>
              </a:lnSpc>
            </a:pP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reperatların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son kullanma tarihleri kontrol edilmeli, gerekirse farklı bir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preperat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denenmelidir.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454352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56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864096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Vitamin Desteği</a:t>
            </a:r>
            <a:endParaRPr lang="tr-TR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340768"/>
            <a:ext cx="8352928" cy="5517232"/>
          </a:xfrm>
        </p:spPr>
        <p:txBody>
          <a:bodyPr>
            <a:noAutofit/>
          </a:bodyPr>
          <a:lstStyle/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Vitaminler besinlerde çok az bulunan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normal beslenme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için özel görevleri olan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besin öğeleridir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. Besinlerde doğal olarak bulunurlar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Normal büyüme ve gelişme için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önemlidirler.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Günlük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besinlerle yeterince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alınmazlarsa bazı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hastalıklara neden olurlar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KF’li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hastaların pankreaslarında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yetersizlik olduğu için, emilimleri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için ortamda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yağ </a:t>
            </a:r>
            <a:r>
              <a:rPr lang="fi-FI" sz="2400" dirty="0" smtClean="0">
                <a:latin typeface="Times New Roman" pitchFamily="18" charset="0"/>
                <a:cs typeface="Times New Roman" pitchFamily="18" charset="0"/>
              </a:rPr>
              <a:t>bulunması </a:t>
            </a:r>
            <a:r>
              <a:rPr lang="fi-FI" sz="2400" dirty="0">
                <a:latin typeface="Times New Roman" pitchFamily="18" charset="0"/>
                <a:cs typeface="Times New Roman" pitchFamily="18" charset="0"/>
              </a:rPr>
              <a:t>koşulu olan vitaminlerin (</a:t>
            </a:r>
            <a:r>
              <a:rPr lang="fi-FI" sz="2400" dirty="0" smtClean="0">
                <a:latin typeface="Times New Roman" pitchFamily="18" charset="0"/>
                <a:cs typeface="Times New Roman" pitchFamily="18" charset="0"/>
              </a:rPr>
              <a:t>A, D,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E ve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K vitaminleri) düzeylerinde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yetersizlik oluşabilir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760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052736"/>
            <a:ext cx="8496944" cy="5472608"/>
          </a:xfrm>
        </p:spPr>
        <p:txBody>
          <a:bodyPr>
            <a:normAutofit/>
          </a:bodyPr>
          <a:lstStyle/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 vitaminlerinin de enerji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metabolizmasında ve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merkezi sinir sisteminin sağlıklı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işlemesinde görevleri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vardır.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Ameliyat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ile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bağırsaklarının bir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kısmı çıkarılan hastalar ve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özellikle B</a:t>
            </a:r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vitamini emilim bozukluğu olan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hastalarda B</a:t>
            </a:r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vitamini doktor önerisi ile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verilebilir. 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uda eriyen vitaminlerin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genellikle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eksikliği görülmez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ve ilaç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şeklinde dışarıdan verilmelerine ihtiyaç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yoktur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KF’li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hastaların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vitamin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gereksinimlerinin karşılanmasında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pankreas yetmezliği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düzeyi ve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kan vitamin düzeylerine göre ek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vitamin destekleri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yapılmalıdır.</a:t>
            </a:r>
          </a:p>
          <a:p>
            <a:pPr algn="just"/>
            <a:endParaRPr lang="tr-TR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9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08012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Mineral Desteği</a:t>
            </a:r>
            <a:endParaRPr lang="tr-TR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4968552"/>
          </a:xfrm>
        </p:spPr>
        <p:txBody>
          <a:bodyPr>
            <a:noAutofit/>
          </a:bodyPr>
          <a:lstStyle/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Mineraller besinlerde bulunan,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miktar olarak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az ama vücut işlevleri için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gerekli maddelerdir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. Başta kalsiyum, fosfor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olmak üzere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minerallerin bir bölümü iskelet ve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dişlerin yapı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taşlarıdır. Sodyum, potasyum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gibi mineraller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vücut suyunun dengede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tutulmasını sağlar.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Bazı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mineraller insan yaşamının devam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ettirilebilmesi için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şarttır. Bu minerallerin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günlük beslenmede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kullanılmaları çeşitli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hastalıkların oluşumunu engeller.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454352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23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464496"/>
          </a:xfrm>
        </p:spPr>
        <p:txBody>
          <a:bodyPr>
            <a:normAutofit/>
          </a:bodyPr>
          <a:lstStyle/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Çinko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, selenyum vücudun çalışmasını düzenleyen büyüme ve gelişme için enzimlerin yapısında, iştahın düzenlenmesinde ve savunma sisteminin yeterliliğinde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gereklidir.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KF’li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hastalarda uzun süreli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enfeksiyonlar, günlük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besinlerle yetersiz alım, sindirim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sistemindeki kayıplar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gibi nedenler ile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demir yetersizliği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görülebilir. Kırmızı et ve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organ etleri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demirin en iyi kaynağı olup,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pekmez, koyu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yeşil yapraklı sebzeler de iyi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kaynak olarak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tüketilmelidir. </a:t>
            </a:r>
          </a:p>
          <a:p>
            <a:pPr marL="0" indent="0" algn="just">
              <a:buNone/>
            </a:pPr>
            <a:endParaRPr lang="tr-TR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454352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6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896544"/>
          </a:xfrm>
        </p:spPr>
        <p:txBody>
          <a:bodyPr>
            <a:normAutofit lnSpcReduction="10000"/>
          </a:bodyPr>
          <a:lstStyle/>
          <a:p>
            <a:pPr algn="just"/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KF’li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hastalarda serum çinko düzeylerinde azalma olduğu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bilinmektedir. Çinko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düzeylerindeki yetersizlik hastalarda büyümede gerilik, enfeksiyon sayısında artış olmasına neden olmaktadır.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Çinko yiyeceklerimizin çoğunda bulunur ancak hayvansal yiyeceklerdeki çinkonun emilimi genellikle bitkisel kaynaklardan daha iyidir.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Birçok besin çeşitli mineraller açısından iyi kaynaktır. Özellikle büyüme çağındaki çocuklar için süt ve süt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ürünleri, et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, yumurta, tavuk, balık gibi ürünler demir açısından iyi kaynak sağlamaktadır.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4522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368152"/>
          </a:xfrm>
        </p:spPr>
        <p:txBody>
          <a:bodyPr>
            <a:normAutofit/>
          </a:bodyPr>
          <a:lstStyle/>
          <a:p>
            <a:r>
              <a:rPr lang="tr-TR" sz="3200" b="1" dirty="0">
                <a:latin typeface="Times New Roman" pitchFamily="18" charset="0"/>
                <a:cs typeface="Times New Roman" pitchFamily="18" charset="0"/>
              </a:rPr>
              <a:t>Besin Gereksinimleri ve Verilmesi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556792"/>
            <a:ext cx="8208912" cy="5301208"/>
          </a:xfrm>
        </p:spPr>
        <p:txBody>
          <a:bodyPr>
            <a:noAutofit/>
          </a:bodyPr>
          <a:lstStyle/>
          <a:p>
            <a:pPr algn="just"/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KF’li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hastalarda dinlenme sırasındaki enerji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tüketimi (REE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) %7-35 arasında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artmıştır. 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Dinlenme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sırasındaki enerji tüketim artışını belirleyen en önemli faktör ise akciğer hastalığının varlığı ve derecesidir. 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KF’li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çocukların günlük kalori gereksinimlerini belirlemek için değişik formüller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önerilmiştir. En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iyisi hastanın ağırlık ve diğer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antropometrik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ölçümlerini yakından izleyerek kalori gereksiniminin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ayarlanmasıdır.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Schindler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T,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Michel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S, Alexandra W, Wilson M.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Nutrition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Management of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Cystic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Fibrosis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21st Century,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Nutrition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Clinical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Practice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50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608512"/>
          </a:xfrm>
        </p:spPr>
        <p:txBody>
          <a:bodyPr>
            <a:normAutofit/>
          </a:bodyPr>
          <a:lstStyle/>
          <a:p>
            <a:pPr algn="just"/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KF’li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hastalarda enerjinin %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15-20‘si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proteinden, %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35-45‘i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yağdan ve kalanı karbonhidrattan gelmelidir. Alınan enerji arttıkça ağırlık kazanımı daha iyidir. 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Yaşları 1-12 arasında olan yetersiz ağırlıklı çocuklar için beslenme danışmanlığı ile birlikte davranışsal beslenme girişimleri yapılmalıdır. Daha büyük çocuklar ve erişkinlerde ise ağırlık kazanımını artırmak amacıyla oral ve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enteral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destek tedavisine başlanmalıdır. </a:t>
            </a:r>
          </a:p>
          <a:p>
            <a:pPr marL="0" indent="0" algn="just">
              <a:buNone/>
            </a:pPr>
            <a:endParaRPr lang="tr-TR" sz="28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tr-TR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454352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33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64096"/>
          </a:xfrm>
        </p:spPr>
        <p:txBody>
          <a:bodyPr>
            <a:normAutofit/>
          </a:bodyPr>
          <a:lstStyle/>
          <a:p>
            <a:r>
              <a:rPr lang="tr-TR" sz="3200" b="1" dirty="0" err="1">
                <a:latin typeface="Times New Roman" pitchFamily="18" charset="0"/>
                <a:cs typeface="Times New Roman" pitchFamily="18" charset="0"/>
              </a:rPr>
              <a:t>Enteral</a:t>
            </a:r>
            <a:r>
              <a:rPr lang="tr-TR" sz="3200" b="1" dirty="0">
                <a:latin typeface="Times New Roman" pitchFamily="18" charset="0"/>
                <a:cs typeface="Times New Roman" pitchFamily="18" charset="0"/>
              </a:rPr>
              <a:t> ve </a:t>
            </a:r>
            <a:r>
              <a:rPr lang="tr-TR" sz="3200" b="1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tr-TR" sz="3200" b="1" dirty="0" err="1" smtClean="0">
                <a:latin typeface="Times New Roman" pitchFamily="18" charset="0"/>
                <a:cs typeface="Times New Roman" pitchFamily="18" charset="0"/>
              </a:rPr>
              <a:t>arenteral</a:t>
            </a:r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200" b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eslenme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 lnSpcReduction="10000"/>
          </a:bodyPr>
          <a:lstStyle/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Oral destek ürünleri ve davranışsal tedaviler sorunu düzeltmeye yetmezse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enteral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beslenme desteği verilmelidir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Genellikle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IVA%’si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/ boya göre ağırlık %85’in altında ise, 2 aydan uzun süredir devam eden ağırlık kaybı varsa, 5 yaş altında 3 aydan, 5 yaş üzerinde ise 6 aydan uzun süredir ağırlık alımı yoksa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enteral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beslenme önerilir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Bu destek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nazogastrik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sonda ile (kısa süreler için) veya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gastrostomi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ile verilebilir. Hastanın psikolojik olarak desteklenmesi sağlanmalıdır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17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17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Woestenenk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J.W,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Castelijns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S.J.A.M,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Houwen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R.H.J.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Nutritional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invervention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patients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Cystic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Fibrosis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: A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systematic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review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Journal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tr-TR" sz="1600" dirty="0" err="1">
                <a:latin typeface="Times New Roman" pitchFamily="18" charset="0"/>
                <a:cs typeface="Times New Roman" pitchFamily="18" charset="0"/>
              </a:rPr>
              <a:t>Cystic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Fibrosis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0490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157592" cy="1143000"/>
          </a:xfrm>
        </p:spPr>
        <p:txBody>
          <a:bodyPr>
            <a:normAutofit/>
          </a:bodyPr>
          <a:lstStyle/>
          <a:p>
            <a:pPr algn="l"/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TANIM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1916832"/>
            <a:ext cx="8147248" cy="3456384"/>
          </a:xfrm>
        </p:spPr>
        <p:txBody>
          <a:bodyPr/>
          <a:lstStyle/>
          <a:p>
            <a:pPr marL="0" indent="0">
              <a:buNone/>
            </a:pPr>
            <a:r>
              <a:rPr lang="tr-TR" dirty="0">
                <a:latin typeface="Times New Roman" pitchFamily="18" charset="0"/>
                <a:cs typeface="Times New Roman" pitchFamily="18" charset="0"/>
              </a:rPr>
              <a:t> 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Kistik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fibrozis</a:t>
            </a:r>
            <a:r>
              <a:rPr lang="tr-TR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(KF) yaklaşık </a:t>
            </a:r>
            <a:r>
              <a:rPr lang="tr-TR" sz="2800" dirty="0">
                <a:latin typeface="Times New Roman" pitchFamily="18" charset="0"/>
                <a:cs typeface="Times New Roman" pitchFamily="18" charset="0"/>
              </a:rPr>
              <a:t>1/25 taşıyıcı sıklığı ve 1/2000-3500 görülme sıklığı ile çoğunlukla beyaz ırkta görülen, </a:t>
            </a:r>
            <a:r>
              <a:rPr lang="tr-TR" sz="2800" dirty="0" err="1">
                <a:latin typeface="Times New Roman" pitchFamily="18" charset="0"/>
                <a:cs typeface="Times New Roman" pitchFamily="18" charset="0"/>
              </a:rPr>
              <a:t>morbidite</a:t>
            </a:r>
            <a:r>
              <a:rPr lang="tr-TR" sz="2800" dirty="0">
                <a:latin typeface="Times New Roman" pitchFamily="18" charset="0"/>
                <a:cs typeface="Times New Roman" pitchFamily="18" charset="0"/>
              </a:rPr>
              <a:t> ve </a:t>
            </a:r>
            <a:r>
              <a:rPr lang="tr-TR" sz="2800" dirty="0" err="1">
                <a:latin typeface="Times New Roman" pitchFamily="18" charset="0"/>
                <a:cs typeface="Times New Roman" pitchFamily="18" charset="0"/>
              </a:rPr>
              <a:t>mortalite</a:t>
            </a:r>
            <a:r>
              <a:rPr lang="tr-TR" sz="2800" dirty="0">
                <a:latin typeface="Times New Roman" pitchFamily="18" charset="0"/>
                <a:cs typeface="Times New Roman" pitchFamily="18" charset="0"/>
              </a:rPr>
              <a:t> açısından önemli </a:t>
            </a:r>
            <a:r>
              <a:rPr lang="tr-TR" sz="2800" dirty="0" err="1">
                <a:latin typeface="Times New Roman" pitchFamily="18" charset="0"/>
                <a:cs typeface="Times New Roman" pitchFamily="18" charset="0"/>
              </a:rPr>
              <a:t>otozomal</a:t>
            </a:r>
            <a:r>
              <a:rPr lang="tr-TR" sz="2800" dirty="0">
                <a:latin typeface="Times New Roman" pitchFamily="18" charset="0"/>
                <a:cs typeface="Times New Roman" pitchFamily="18" charset="0"/>
              </a:rPr>
              <a:t> resesif geçişli genetik bir hastalıktır.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454352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2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112568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Amaç günlük kalorinin %40-50’ sini gece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enteral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 yoldan vermektir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tr-TR" sz="6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Kalori 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yoğun (1.5-2.0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kkal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/ml) standart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formulalar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 tercih edilir. Özel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formulalar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 ancak kısa bağırsak, alerji,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kolestazis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 gibi durumlarda kullanılmalıdır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tr-TR" sz="6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6000" dirty="0" err="1" smtClean="0">
                <a:latin typeface="Times New Roman" pitchFamily="18" charset="0"/>
                <a:cs typeface="Times New Roman" pitchFamily="18" charset="0"/>
              </a:rPr>
              <a:t>Enteral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beslenmede de pankreas enzim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replasman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 tedavisi (PERT) verilmelidir. Enzim dozunun yarısı başlarken, kalanı da bitirmeye yakın verilmelidir ve enzim tüpten verilmeyip 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ağızdan 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alınmalıdır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. (tüpü tıkayabilir)</a:t>
            </a:r>
          </a:p>
          <a:p>
            <a:pPr marL="0" indent="0" algn="just">
              <a:buNone/>
            </a:pPr>
            <a:endParaRPr lang="tr-TR" sz="6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6000" dirty="0" err="1" smtClean="0">
                <a:latin typeface="Times New Roman" pitchFamily="18" charset="0"/>
                <a:cs typeface="Times New Roman" pitchFamily="18" charset="0"/>
              </a:rPr>
              <a:t>Paranteral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beslenme nakil (akciğer, karaciğer) öncesi,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enteral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 beslenmenin yararlı olmadığı ya da </a:t>
            </a:r>
            <a:r>
              <a:rPr lang="tr-TR" sz="6000" dirty="0" err="1">
                <a:latin typeface="Times New Roman" pitchFamily="18" charset="0"/>
                <a:cs typeface="Times New Roman" pitchFamily="18" charset="0"/>
              </a:rPr>
              <a:t>tolere</a:t>
            </a:r>
            <a:r>
              <a:rPr lang="tr-TR" sz="6000" dirty="0">
                <a:latin typeface="Times New Roman" pitchFamily="18" charset="0"/>
                <a:cs typeface="Times New Roman" pitchFamily="18" charset="0"/>
              </a:rPr>
              <a:t> edemeyen hastalar, çok kısa bağırsağı olan çocuklar gibi çok özel durumlarda </a:t>
            </a:r>
            <a:r>
              <a:rPr lang="tr-TR" sz="6000" dirty="0" smtClean="0">
                <a:latin typeface="Times New Roman" pitchFamily="18" charset="0"/>
                <a:cs typeface="Times New Roman" pitchFamily="18" charset="0"/>
              </a:rPr>
              <a:t>gereklidir.</a:t>
            </a:r>
            <a:endParaRPr lang="tr-TR" sz="6000" dirty="0">
              <a:latin typeface="Times New Roman" pitchFamily="18" charset="0"/>
              <a:cs typeface="Times New Roman" pitchFamily="18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9618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52928" cy="1008112"/>
          </a:xfrm>
        </p:spPr>
        <p:txBody>
          <a:bodyPr>
            <a:normAutofit/>
          </a:bodyPr>
          <a:lstStyle/>
          <a:p>
            <a:r>
              <a:rPr lang="tr-TR" sz="3200" b="1" dirty="0">
                <a:latin typeface="Times New Roman" pitchFamily="18" charset="0"/>
                <a:cs typeface="Times New Roman" pitchFamily="18" charset="0"/>
              </a:rPr>
              <a:t>Oral D</a:t>
            </a:r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estek </a:t>
            </a:r>
            <a:r>
              <a:rPr lang="tr-TR" sz="3200" b="1" dirty="0">
                <a:latin typeface="Times New Roman" pitchFamily="18" charset="0"/>
                <a:cs typeface="Times New Roman" pitchFamily="18" charset="0"/>
              </a:rPr>
              <a:t>Ü</a:t>
            </a:r>
            <a:r>
              <a:rPr lang="tr-TR" sz="3200" b="1" dirty="0" smtClean="0">
                <a:latin typeface="Times New Roman" pitchFamily="18" charset="0"/>
                <a:cs typeface="Times New Roman" pitchFamily="18" charset="0"/>
              </a:rPr>
              <a:t>rünleri 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589240"/>
          </a:xfrm>
        </p:spPr>
        <p:txBody>
          <a:bodyPr>
            <a:noAutofit/>
          </a:bodyPr>
          <a:lstStyle/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Yiyeceklerle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yeterli kaloriyi  alamayan ya da ağırlık kaybı gözlenen vakalarda oral destek ürünleri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verilebilir. Bunları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verirken dikkat edilecek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nokta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, bu ürünlerin asıl yemeğin yerine geçmemesidir. 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Oral destek tedavisinin etkin olduğunu gösteren çalışmalar da vardır. Beş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yaşından sonra erişkinlerin kullandığı oral destek ürünleri kullanılabilir. Daha küçük çocuklar için yaşlarına uygun ürünler tercih edilmelidir. 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Oral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destek tedavisi hastada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malnütrisyon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gelişmeden başlanmalıdır.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Malnütrisyonu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olanlarda yanıt daha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azdır.</a:t>
            </a:r>
          </a:p>
          <a:p>
            <a:pPr marL="0" indent="0" algn="just">
              <a:buNone/>
            </a:pPr>
            <a:endParaRPr lang="tr-TR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Köksal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G. Gökmen H. Yağ emilim 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bozuklukları. Çocuk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Hastalıklarında Beslenme Tedavisi. 3. Baskı. Ankara, Türkiye, Hatiboğlu 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Yayınları.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76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49685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tr-TR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tr-TR" sz="4400" b="1" dirty="0" smtClean="0">
                <a:latin typeface="Times New Roman" pitchFamily="18" charset="0"/>
                <a:cs typeface="Times New Roman" pitchFamily="18" charset="0"/>
              </a:rPr>
              <a:t>DİNLEDİĞİNİZ İÇİN TEŞEKKÜR EDERİM…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5589240"/>
            <a:ext cx="3600953" cy="857370"/>
          </a:xfrm>
          <a:prstGeom prst="rect">
            <a:avLst/>
          </a:prstGeom>
        </p:spPr>
      </p:pic>
      <p:sp>
        <p:nvSpPr>
          <p:cNvPr id="5" name="İçerik Yer Tutucusu 2"/>
          <p:cNvSpPr txBox="1">
            <a:spLocks/>
          </p:cNvSpPr>
          <p:nvPr/>
        </p:nvSpPr>
        <p:spPr>
          <a:xfrm>
            <a:off x="755576" y="6004855"/>
            <a:ext cx="3096344" cy="1213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MERVE ÖZKAYA</a:t>
            </a:r>
            <a:endParaRPr lang="tr-TR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728814" y="5589240"/>
            <a:ext cx="1149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Diyetisyen</a:t>
            </a:r>
          </a:p>
        </p:txBody>
      </p:sp>
    </p:spTree>
    <p:extLst>
      <p:ext uri="{BB962C8B-B14F-4D97-AF65-F5344CB8AC3E}">
        <p14:creationId xmlns:p14="http://schemas.microsoft.com/office/powerpoint/2010/main" val="319614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08112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KF’ de Klinik Bulgular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628800"/>
            <a:ext cx="8208912" cy="5229200"/>
          </a:xfrm>
        </p:spPr>
        <p:txBody>
          <a:bodyPr>
            <a:noAutofit/>
          </a:bodyPr>
          <a:lstStyle/>
          <a:p>
            <a:pPr algn="just"/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Kistik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Fibrozis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’ te klinik bulgular, hastanın yaşına, tutulan sistemlere ve hastalığın ağırlığına göre farklılık gösterir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Birden fazla sistemi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tutması nedeniyle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kistik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fibroziste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(KF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) klinik bulgular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heterojendir.</a:t>
            </a: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KF’e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özgü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klinik bulgular olmakla birlikte, KF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düşündüren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ancak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daha az spesifik ve mutlaka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ayırıcı tanının yapılması gereken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klinik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bulgular da vardır.</a:t>
            </a:r>
          </a:p>
          <a:p>
            <a:pPr marL="0" indent="0">
              <a:buNone/>
            </a:pPr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tr-TR" sz="1800" dirty="0" smtClean="0"/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Köksal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G. Gökmen H. Yağ emilim 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bozuklukları. Çocuk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Hastalıklarında 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Beslenme Tedavisi.         3. Baskı. Ankara, Türkiye, Hatiboğlu Yayınları.</a:t>
            </a:r>
          </a:p>
        </p:txBody>
      </p:sp>
    </p:spTree>
    <p:extLst>
      <p:ext uri="{BB962C8B-B14F-4D97-AF65-F5344CB8AC3E}">
        <p14:creationId xmlns:p14="http://schemas.microsoft.com/office/powerpoint/2010/main" val="5199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264696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KF için spesifik bulgular:</a:t>
            </a:r>
          </a:p>
          <a:p>
            <a:pPr marL="0" indent="0">
              <a:buNone/>
            </a:pPr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Font typeface="Wingdings 3" pitchFamily="18" charset="2"/>
              <a:buNone/>
            </a:pPr>
            <a:endParaRPr lang="tr-TR" sz="1800" b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marL="119062" indent="0">
              <a:buClr>
                <a:srgbClr val="FF0000"/>
              </a:buClr>
              <a:buNone/>
            </a:pPr>
            <a:endParaRPr lang="tr-TR" sz="1800" b="1" dirty="0">
              <a:latin typeface="Verdana" pitchFamily="34" charset="0"/>
            </a:endParaRPr>
          </a:p>
          <a:p>
            <a:endParaRPr lang="tr-TR" dirty="0"/>
          </a:p>
        </p:txBody>
      </p:sp>
      <p:sp>
        <p:nvSpPr>
          <p:cNvPr id="7" name="Rectangle 4"/>
          <p:cNvSpPr txBox="1">
            <a:spLocks/>
          </p:cNvSpPr>
          <p:nvPr/>
        </p:nvSpPr>
        <p:spPr>
          <a:xfrm>
            <a:off x="78542" y="1188158"/>
            <a:ext cx="4244975" cy="3104937"/>
          </a:xfrm>
          <a:prstGeom prst="rect">
            <a:avLst/>
          </a:prstGeom>
        </p:spPr>
        <p:txBody>
          <a:bodyPr vert="horz" lIns="54864" tIns="9144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38150" indent="-319088">
              <a:buFont typeface="Wingdings 3" pitchFamily="18" charset="2"/>
              <a:buNone/>
            </a:pP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GIS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Uzamış sarılık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Pankreatik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yetmezlik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iroz</a:t>
            </a:r>
          </a:p>
        </p:txBody>
      </p:sp>
      <p:sp>
        <p:nvSpPr>
          <p:cNvPr id="8" name="Rectangle 3"/>
          <p:cNvSpPr txBox="1">
            <a:spLocks/>
          </p:cNvSpPr>
          <p:nvPr/>
        </p:nvSpPr>
        <p:spPr>
          <a:xfrm>
            <a:off x="4788024" y="1188158"/>
            <a:ext cx="4176464" cy="3240087"/>
          </a:xfrm>
          <a:prstGeom prst="rect">
            <a:avLst/>
          </a:prstGeom>
        </p:spPr>
        <p:txBody>
          <a:bodyPr vert="horz" lIns="54864" tIns="9144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38150" indent="-319088">
              <a:buFont typeface="Wingdings 3" pitchFamily="18" charset="2"/>
              <a:buNone/>
            </a:pPr>
            <a:r>
              <a:rPr lang="tr-TR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Sinopulmoner</a:t>
            </a: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Hastalık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Kronik Öksürük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Kronik Sinüzit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Balgam çıkarma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Tekrarlayan ASYE(Akut solunum yolu enfeksiyonları)</a:t>
            </a:r>
          </a:p>
          <a:p>
            <a:pPr marL="438150" indent="-319088"/>
            <a:endParaRPr lang="tr-TR" sz="2200" dirty="0" smtClean="0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843808" y="4564785"/>
            <a:ext cx="4032448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Diğer</a:t>
            </a:r>
          </a:p>
          <a:p>
            <a:pPr marL="342900" indent="-342900" eaLnBrk="1" hangingPunct="1"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Büyüme geriliği</a:t>
            </a:r>
          </a:p>
          <a:p>
            <a:pPr marL="342900" indent="-342900" eaLnBrk="1" hangingPunct="1"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Hipokloremik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alkaloz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tr-TR" sz="2200" b="1" dirty="0">
              <a:latin typeface="Verdana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535" y="5739982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82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idx="1"/>
          </p:nvPr>
        </p:nvSpPr>
        <p:spPr>
          <a:xfrm>
            <a:off x="13256" y="332656"/>
            <a:ext cx="9130743" cy="6264695"/>
          </a:xfrm>
        </p:spPr>
        <p:txBody>
          <a:bodyPr lIns="54864" tIns="91440">
            <a:normAutofit fontScale="25000" lnSpcReduction="20000"/>
          </a:bodyPr>
          <a:lstStyle/>
          <a:p>
            <a:pPr marL="0" indent="0">
              <a:buNone/>
            </a:pPr>
            <a:r>
              <a:rPr lang="tr-TR" sz="12800" dirty="0">
                <a:latin typeface="Times New Roman" pitchFamily="18" charset="0"/>
                <a:cs typeface="Times New Roman" pitchFamily="18" charset="0"/>
              </a:rPr>
              <a:t>KF düşündüren ancak daha az spesifik bulgular:</a:t>
            </a:r>
          </a:p>
          <a:p>
            <a:endParaRPr lang="tr-TR" sz="1600" dirty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96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lnSpc>
                <a:spcPct val="120000"/>
              </a:lnSpc>
              <a:buClr>
                <a:srgbClr val="FF0000"/>
              </a:buClr>
            </a:pPr>
            <a:r>
              <a:rPr lang="tr-TR" sz="9600" dirty="0" smtClean="0">
                <a:latin typeface="Times New Roman" pitchFamily="18" charset="0"/>
                <a:cs typeface="Times New Roman" pitchFamily="18" charset="0"/>
              </a:rPr>
              <a:t>Büyüme </a:t>
            </a: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geriliği </a:t>
            </a:r>
            <a:endParaRPr lang="tr-TR" sz="96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lnSpc>
                <a:spcPct val="120000"/>
              </a:lnSpc>
              <a:buClr>
                <a:srgbClr val="FF0000"/>
              </a:buClr>
            </a:pPr>
            <a:r>
              <a:rPr lang="tr-TR" sz="9600" dirty="0" err="1" smtClean="0">
                <a:latin typeface="Times New Roman" pitchFamily="18" charset="0"/>
                <a:cs typeface="Times New Roman" pitchFamily="18" charset="0"/>
              </a:rPr>
              <a:t>Hipoproteinemi</a:t>
            </a:r>
            <a:endParaRPr lang="tr-TR" sz="96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lnSpc>
                <a:spcPct val="120000"/>
              </a:lnSpc>
              <a:buClr>
                <a:srgbClr val="FF0000"/>
              </a:buClr>
            </a:pPr>
            <a:r>
              <a:rPr lang="tr-TR" sz="9600" dirty="0" err="1" smtClean="0">
                <a:latin typeface="Times New Roman" pitchFamily="18" charset="0"/>
                <a:cs typeface="Times New Roman" pitchFamily="18" charset="0"/>
              </a:rPr>
              <a:t>Kolelitiyazis</a:t>
            </a:r>
            <a:endParaRPr lang="tr-TR" sz="96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lnSpc>
                <a:spcPct val="120000"/>
              </a:lnSpc>
              <a:buClr>
                <a:srgbClr val="FF0000"/>
              </a:buClr>
            </a:pPr>
            <a:r>
              <a:rPr lang="tr-TR" sz="9600" dirty="0" err="1">
                <a:latin typeface="Times New Roman" pitchFamily="18" charset="0"/>
                <a:cs typeface="Times New Roman" pitchFamily="18" charset="0"/>
              </a:rPr>
              <a:t>Biliyer</a:t>
            </a: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9600" dirty="0" smtClean="0">
                <a:latin typeface="Times New Roman" pitchFamily="18" charset="0"/>
                <a:cs typeface="Times New Roman" pitchFamily="18" charset="0"/>
              </a:rPr>
              <a:t>siroz</a:t>
            </a:r>
          </a:p>
          <a:p>
            <a:pPr marL="438150" indent="-319088">
              <a:lnSpc>
                <a:spcPct val="120000"/>
              </a:lnSpc>
              <a:buClr>
                <a:srgbClr val="FF0000"/>
              </a:buClr>
            </a:pP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Tekrarlayan </a:t>
            </a:r>
            <a:r>
              <a:rPr lang="tr-TR" sz="9600" dirty="0" err="1">
                <a:latin typeface="Times New Roman" pitchFamily="18" charset="0"/>
                <a:cs typeface="Times New Roman" pitchFamily="18" charset="0"/>
              </a:rPr>
              <a:t>pankreatit</a:t>
            </a: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tr-TR" sz="96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lnSpc>
                <a:spcPct val="120000"/>
              </a:lnSpc>
              <a:buClr>
                <a:srgbClr val="FF0000"/>
              </a:buClr>
            </a:pP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Portal </a:t>
            </a:r>
            <a:r>
              <a:rPr lang="tr-TR" sz="9600" dirty="0" smtClean="0">
                <a:latin typeface="Times New Roman" pitchFamily="18" charset="0"/>
                <a:cs typeface="Times New Roman" pitchFamily="18" charset="0"/>
              </a:rPr>
              <a:t>hipertansiyon</a:t>
            </a:r>
          </a:p>
          <a:p>
            <a:pPr marL="438150" indent="-319088">
              <a:lnSpc>
                <a:spcPct val="120000"/>
              </a:lnSpc>
              <a:buClr>
                <a:srgbClr val="FF0000"/>
              </a:buClr>
            </a:pPr>
            <a:r>
              <a:rPr lang="tr-TR" sz="9600" dirty="0" err="1">
                <a:latin typeface="Times New Roman" pitchFamily="18" charset="0"/>
                <a:cs typeface="Times New Roman" pitchFamily="18" charset="0"/>
              </a:rPr>
              <a:t>Bronşektazi</a:t>
            </a: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9600" dirty="0" err="1" smtClean="0">
                <a:latin typeface="Times New Roman" pitchFamily="18" charset="0"/>
                <a:cs typeface="Times New Roman" pitchFamily="18" charset="0"/>
              </a:rPr>
              <a:t>atelektazi</a:t>
            </a:r>
            <a:endParaRPr lang="tr-TR" sz="9600" dirty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lnSpc>
                <a:spcPct val="120000"/>
              </a:lnSpc>
              <a:buClr>
                <a:srgbClr val="FF0000"/>
              </a:buClr>
            </a:pP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Radyolojik olarak </a:t>
            </a:r>
            <a:r>
              <a:rPr lang="tr-TR" sz="9600" dirty="0" err="1">
                <a:latin typeface="Times New Roman" pitchFamily="18" charset="0"/>
                <a:cs typeface="Times New Roman" pitchFamily="18" charset="0"/>
              </a:rPr>
              <a:t>pansinüzit</a:t>
            </a: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9600" dirty="0" smtClean="0">
                <a:latin typeface="Times New Roman" pitchFamily="18" charset="0"/>
                <a:cs typeface="Times New Roman" pitchFamily="18" charset="0"/>
              </a:rPr>
              <a:t>varlığı</a:t>
            </a:r>
          </a:p>
          <a:p>
            <a:pPr marL="438150" indent="-319088">
              <a:lnSpc>
                <a:spcPct val="120000"/>
              </a:lnSpc>
              <a:buClr>
                <a:srgbClr val="FF0000"/>
              </a:buClr>
            </a:pP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Kronik, </a:t>
            </a:r>
            <a:r>
              <a:rPr lang="tr-TR" sz="9600" dirty="0" err="1">
                <a:latin typeface="Times New Roman" pitchFamily="18" charset="0"/>
                <a:cs typeface="Times New Roman" pitchFamily="18" charset="0"/>
              </a:rPr>
              <a:t>prodüktif</a:t>
            </a: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 öksürük </a:t>
            </a:r>
            <a:endParaRPr lang="tr-TR" sz="96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lnSpc>
                <a:spcPct val="120000"/>
              </a:lnSpc>
              <a:buClr>
                <a:srgbClr val="FF0000"/>
              </a:buClr>
            </a:pP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Parmaklarda  </a:t>
            </a:r>
            <a:r>
              <a:rPr lang="tr-TR" sz="9600" dirty="0" err="1">
                <a:latin typeface="Times New Roman" pitchFamily="18" charset="0"/>
                <a:cs typeface="Times New Roman" pitchFamily="18" charset="0"/>
              </a:rPr>
              <a:t>çomaklaşma</a:t>
            </a: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38150" indent="-319088">
              <a:lnSpc>
                <a:spcPct val="120000"/>
              </a:lnSpc>
              <a:buClr>
                <a:srgbClr val="FF0000"/>
              </a:buClr>
            </a:pPr>
            <a:r>
              <a:rPr lang="tr-TR" sz="9600" dirty="0" err="1">
                <a:latin typeface="Times New Roman" pitchFamily="18" charset="0"/>
                <a:cs typeface="Times New Roman" pitchFamily="18" charset="0"/>
              </a:rPr>
              <a:t>Atipik</a:t>
            </a:r>
            <a:r>
              <a:rPr lang="tr-TR" sz="9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9600" dirty="0" smtClean="0">
                <a:latin typeface="Times New Roman" pitchFamily="18" charset="0"/>
                <a:cs typeface="Times New Roman" pitchFamily="18" charset="0"/>
              </a:rPr>
              <a:t>diyabet </a:t>
            </a:r>
            <a:endParaRPr lang="tr-TR" sz="9600" dirty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600" dirty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marL="119062" indent="0">
              <a:buClr>
                <a:srgbClr val="FF0000"/>
              </a:buClr>
              <a:buNone/>
            </a:pP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1900" b="1" dirty="0" smtClean="0">
              <a:latin typeface="Verdana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454352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52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119062" indent="0">
              <a:lnSpc>
                <a:spcPct val="150000"/>
              </a:lnSpc>
              <a:buClr>
                <a:srgbClr val="FF0000"/>
              </a:buClr>
              <a:buNone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KF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de klinik bulgular, yaşlara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göre de farklılık gösterir</a:t>
            </a:r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marL="119062" indent="0">
              <a:lnSpc>
                <a:spcPct val="150000"/>
              </a:lnSpc>
              <a:buClr>
                <a:srgbClr val="FF0000"/>
              </a:buClr>
              <a:buNone/>
            </a:pPr>
            <a:r>
              <a:rPr lang="tr-TR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Yenidoğan</a:t>
            </a: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döneminde: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Öksürük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Retraksiyon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Yenidoğan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sarılığı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Kilo alamama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Solunum güçlüğü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Akciğer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grafisinde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havalanma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fazlalığı</a:t>
            </a:r>
          </a:p>
          <a:p>
            <a:pPr marL="119062" indent="0">
              <a:buClr>
                <a:srgbClr val="FF0000"/>
              </a:buClr>
              <a:buNone/>
            </a:pPr>
            <a:endParaRPr lang="tr-TR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9062" indent="0">
              <a:buClr>
                <a:srgbClr val="FF0000"/>
              </a:buClr>
              <a:buNone/>
            </a:pP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Süt çocukluğu döneminde: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Sık üst solunum yolu enfeksiyonu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Büyüme gelişme geriliği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Anormal dışkı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Artmış iştah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Kilo alamama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Terin tuzlu olması</a:t>
            </a:r>
          </a:p>
          <a:p>
            <a:pPr marL="438150" indent="-319088">
              <a:buClr>
                <a:srgbClr val="FF0000"/>
              </a:buClr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454352"/>
            <a:ext cx="360095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39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119062" indent="0">
              <a:buClr>
                <a:srgbClr val="FF0000"/>
              </a:buClr>
              <a:buNone/>
            </a:pPr>
            <a:endParaRPr lang="tr-TR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9062" indent="0">
              <a:buClr>
                <a:srgbClr val="FF0000"/>
              </a:buClr>
              <a:buNone/>
            </a:pP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Çocukluk döneminde: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Kronik öksürük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Tekrarlayan alt solunum yolu enfeksiyonları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Balgam çıkarmak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Parmaklarda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çomaklaşma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Kronik ya da tekrarlayan sinüzit</a:t>
            </a:r>
          </a:p>
          <a:p>
            <a:pPr marL="119062" indent="0">
              <a:buClr>
                <a:srgbClr val="FF0000"/>
              </a:buClr>
              <a:buNone/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9062" indent="0">
              <a:buClr>
                <a:srgbClr val="FF0000"/>
              </a:buClr>
              <a:buNone/>
            </a:pPr>
            <a:r>
              <a:rPr lang="tr-TR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Adölesan</a:t>
            </a:r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 Erişkin döneminde: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Sinüzit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Tekrarlayan akciğer enfeksiyonu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Bronşektazi</a:t>
            </a:r>
            <a:endParaRPr lang="tr-TR" sz="2400" dirty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Solunum 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yolu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hastalığı ile birlikte </a:t>
            </a:r>
            <a:r>
              <a:rPr lang="tr-TR" sz="2400" dirty="0" err="1">
                <a:latin typeface="Times New Roman" pitchFamily="18" charset="0"/>
                <a:cs typeface="Times New Roman" pitchFamily="18" charset="0"/>
              </a:rPr>
              <a:t>atipik</a:t>
            </a:r>
            <a:r>
              <a:rPr lang="tr-T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diyabet</a:t>
            </a:r>
          </a:p>
          <a:p>
            <a:pPr marL="438150" indent="-319088">
              <a:buClr>
                <a:srgbClr val="FF0000"/>
              </a:buClr>
            </a:pP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Pankreatik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yetmezlik</a:t>
            </a:r>
          </a:p>
          <a:p>
            <a:pPr marL="438150" indent="-319088">
              <a:buClr>
                <a:srgbClr val="FF0000"/>
              </a:buClr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8150" indent="-319088">
              <a:buClr>
                <a:srgbClr val="FF0000"/>
              </a:buClr>
            </a:pP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9112" lvl="1" indent="0">
              <a:buClr>
                <a:srgbClr val="FF0000"/>
              </a:buClr>
              <a:buNone/>
            </a:pPr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07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52928" cy="1368152"/>
          </a:xfrm>
        </p:spPr>
        <p:txBody>
          <a:bodyPr>
            <a:noAutofit/>
          </a:bodyPr>
          <a:lstStyle/>
          <a:p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KİSTİK FİBROZİSLİ HASTALARDA BESLENME DURUMUNUN DEĞERLENDİRİLMESİ VE BESLENME YÖNETİMİ</a:t>
            </a:r>
            <a:endParaRPr lang="tr-TR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52292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tr-TR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3100" dirty="0" err="1" smtClean="0">
                <a:latin typeface="Times New Roman" pitchFamily="18" charset="0"/>
                <a:cs typeface="Times New Roman" pitchFamily="18" charset="0"/>
              </a:rPr>
              <a:t>Kistik</a:t>
            </a:r>
            <a:r>
              <a:rPr lang="tr-TR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100" dirty="0" err="1" smtClean="0">
                <a:latin typeface="Times New Roman" pitchFamily="18" charset="0"/>
                <a:cs typeface="Times New Roman" pitchFamily="18" charset="0"/>
              </a:rPr>
              <a:t>Fibrozis’li</a:t>
            </a:r>
            <a:r>
              <a:rPr lang="tr-TR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100" dirty="0">
                <a:latin typeface="Times New Roman" pitchFamily="18" charset="0"/>
                <a:cs typeface="Times New Roman" pitchFamily="18" charset="0"/>
              </a:rPr>
              <a:t>hastalarda büyüme geriliği ve </a:t>
            </a:r>
            <a:r>
              <a:rPr lang="tr-TR" sz="3100" dirty="0" err="1">
                <a:latin typeface="Times New Roman" pitchFamily="18" charset="0"/>
                <a:cs typeface="Times New Roman" pitchFamily="18" charset="0"/>
              </a:rPr>
              <a:t>malnütrisyon</a:t>
            </a:r>
            <a:r>
              <a:rPr lang="tr-TR" sz="3100" dirty="0">
                <a:latin typeface="Times New Roman" pitchFamily="18" charset="0"/>
                <a:cs typeface="Times New Roman" pitchFamily="18" charset="0"/>
              </a:rPr>
              <a:t> sık görülen bir sorundur. Bu hastaların akciğer sağlığını ve diğer sistem fonksiyonlarını da etkiler. </a:t>
            </a:r>
            <a:r>
              <a:rPr lang="tr-TR" sz="3100" dirty="0" smtClean="0">
                <a:latin typeface="Times New Roman" pitchFamily="18" charset="0"/>
                <a:cs typeface="Times New Roman" pitchFamily="18" charset="0"/>
              </a:rPr>
              <a:t>Bu </a:t>
            </a:r>
            <a:r>
              <a:rPr lang="tr-TR" sz="3100" dirty="0">
                <a:latin typeface="Times New Roman" pitchFamily="18" charset="0"/>
                <a:cs typeface="Times New Roman" pitchFamily="18" charset="0"/>
              </a:rPr>
              <a:t>nedenle tanı konmasından itibaren büyüme ve gelişme için hasta desteklenmelidir</a:t>
            </a:r>
            <a:r>
              <a:rPr lang="tr-TR" sz="3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tr-TR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tr-TR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3100" dirty="0" err="1" smtClean="0">
                <a:latin typeface="Times New Roman" pitchFamily="18" charset="0"/>
                <a:cs typeface="Times New Roman" pitchFamily="18" charset="0"/>
              </a:rPr>
              <a:t>KF’li</a:t>
            </a:r>
            <a:r>
              <a:rPr lang="tr-TR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100" dirty="0">
                <a:latin typeface="Times New Roman" pitchFamily="18" charset="0"/>
                <a:cs typeface="Times New Roman" pitchFamily="18" charset="0"/>
              </a:rPr>
              <a:t>hastaların çoğu başlangıçta normal boy ve ağırlığa sahiptirler. Ancak tanı anında tarama programları ile ilk birkaç hafta ya da ay içinde tanı alanların bile çoğunda, tanı anında </a:t>
            </a:r>
            <a:r>
              <a:rPr lang="tr-TR" sz="3100" dirty="0" err="1">
                <a:latin typeface="Times New Roman" pitchFamily="18" charset="0"/>
                <a:cs typeface="Times New Roman" pitchFamily="18" charset="0"/>
              </a:rPr>
              <a:t>malnütrisyon</a:t>
            </a:r>
            <a:r>
              <a:rPr lang="tr-TR" sz="3100" dirty="0">
                <a:latin typeface="Times New Roman" pitchFamily="18" charset="0"/>
                <a:cs typeface="Times New Roman" pitchFamily="18" charset="0"/>
              </a:rPr>
              <a:t> tespit </a:t>
            </a:r>
            <a:r>
              <a:rPr lang="tr-TR" sz="3100" dirty="0" smtClean="0">
                <a:latin typeface="Times New Roman" pitchFamily="18" charset="0"/>
                <a:cs typeface="Times New Roman" pitchFamily="18" charset="0"/>
              </a:rPr>
              <a:t>edilir.</a:t>
            </a:r>
          </a:p>
          <a:p>
            <a:pPr marL="0" indent="0" algn="just">
              <a:buNone/>
            </a:pPr>
            <a:endParaRPr lang="tr-TR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tr-TR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3100" dirty="0" err="1" smtClean="0">
                <a:latin typeface="Times New Roman" pitchFamily="18" charset="0"/>
                <a:cs typeface="Times New Roman" pitchFamily="18" charset="0"/>
              </a:rPr>
              <a:t>KF’li</a:t>
            </a:r>
            <a:r>
              <a:rPr lang="tr-TR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100" dirty="0">
                <a:latin typeface="Times New Roman" pitchFamily="18" charset="0"/>
                <a:cs typeface="Times New Roman" pitchFamily="18" charset="0"/>
              </a:rPr>
              <a:t>hastalarda enerji alımı ve tüketimi arasında dengesizlik vardır. </a:t>
            </a:r>
            <a:endParaRPr lang="tr-TR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17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tr-TR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tr-TR" sz="2100" dirty="0" smtClean="0">
                <a:latin typeface="Times New Roman" pitchFamily="18" charset="0"/>
                <a:cs typeface="Times New Roman" pitchFamily="18" charset="0"/>
              </a:rPr>
              <a:t>Cesur </a:t>
            </a:r>
            <a:r>
              <a:rPr lang="tr-TR" sz="2100" dirty="0">
                <a:latin typeface="Times New Roman" pitchFamily="18" charset="0"/>
                <a:cs typeface="Times New Roman" pitchFamily="18" charset="0"/>
              </a:rPr>
              <a:t>Y, Doğan M, </a:t>
            </a:r>
            <a:r>
              <a:rPr lang="tr-TR" sz="2100" dirty="0" err="1">
                <a:latin typeface="Times New Roman" pitchFamily="18" charset="0"/>
                <a:cs typeface="Times New Roman" pitchFamily="18" charset="0"/>
              </a:rPr>
              <a:t>Arıyuca</a:t>
            </a:r>
            <a:r>
              <a:rPr lang="tr-TR" sz="2100" dirty="0">
                <a:latin typeface="Times New Roman" pitchFamily="18" charset="0"/>
                <a:cs typeface="Times New Roman" pitchFamily="18" charset="0"/>
              </a:rPr>
              <a:t> S, Peker E, Okur M, Akbayram S ve ark. Hastaneye başvuran </a:t>
            </a:r>
            <a:r>
              <a:rPr lang="tr-TR" sz="2100" dirty="0" err="1">
                <a:latin typeface="Times New Roman" pitchFamily="18" charset="0"/>
                <a:cs typeface="Times New Roman" pitchFamily="18" charset="0"/>
              </a:rPr>
              <a:t>malnütrisyonu</a:t>
            </a:r>
            <a:r>
              <a:rPr lang="tr-TR" sz="2100" dirty="0">
                <a:latin typeface="Times New Roman" pitchFamily="18" charset="0"/>
                <a:cs typeface="Times New Roman" pitchFamily="18" charset="0"/>
              </a:rPr>
              <a:t> ve/veya tekrarlayan akciğer enfeksiyonu olan çocuklarda </a:t>
            </a:r>
            <a:r>
              <a:rPr lang="tr-TR" sz="2100" dirty="0" err="1">
                <a:latin typeface="Times New Roman" pitchFamily="18" charset="0"/>
                <a:cs typeface="Times New Roman" pitchFamily="18" charset="0"/>
              </a:rPr>
              <a:t>kistik</a:t>
            </a:r>
            <a:r>
              <a:rPr lang="tr-TR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100" dirty="0" err="1">
                <a:latin typeface="Times New Roman" pitchFamily="18" charset="0"/>
                <a:cs typeface="Times New Roman" pitchFamily="18" charset="0"/>
              </a:rPr>
              <a:t>fibrozis</a:t>
            </a:r>
            <a:r>
              <a:rPr lang="tr-TR" sz="2100" dirty="0">
                <a:latin typeface="Times New Roman" pitchFamily="18" charset="0"/>
                <a:cs typeface="Times New Roman" pitchFamily="18" charset="0"/>
              </a:rPr>
              <a:t> sıklığı araştırılması. Selçuk Üniversitesi Tıp </a:t>
            </a:r>
            <a:r>
              <a:rPr lang="tr-TR" sz="2100" dirty="0" smtClean="0">
                <a:latin typeface="Times New Roman" pitchFamily="18" charset="0"/>
                <a:cs typeface="Times New Roman" pitchFamily="18" charset="0"/>
              </a:rPr>
              <a:t>Dergisi. </a:t>
            </a:r>
          </a:p>
          <a:p>
            <a:pPr marL="0" indent="0" algn="just">
              <a:buNone/>
            </a:pP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29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13333</TotalTime>
  <Words>2179</Words>
  <Application>Microsoft Office PowerPoint</Application>
  <PresentationFormat>Ekran Gösterisi (4:3)</PresentationFormat>
  <Paragraphs>330</Paragraphs>
  <Slides>32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9" baseType="lpstr">
      <vt:lpstr>Arial</vt:lpstr>
      <vt:lpstr>Calibri</vt:lpstr>
      <vt:lpstr>Times New Roman</vt:lpstr>
      <vt:lpstr>Verdana</vt:lpstr>
      <vt:lpstr>Wingdings</vt:lpstr>
      <vt:lpstr>Wingdings 3</vt:lpstr>
      <vt:lpstr>Ofis Teması</vt:lpstr>
      <vt:lpstr>KİSTİK FİBROZİSLİ HASTALARDA MALNÜTRİSYON BESLENME DURUMUNUN SAPTANMASI VE BESLENME TEDAVİSİ</vt:lpstr>
      <vt:lpstr>PowerPoint Sunusu</vt:lpstr>
      <vt:lpstr>TANIM</vt:lpstr>
      <vt:lpstr>KF’ de Klinik Bulgular</vt:lpstr>
      <vt:lpstr>PowerPoint Sunusu</vt:lpstr>
      <vt:lpstr>PowerPoint Sunusu</vt:lpstr>
      <vt:lpstr>PowerPoint Sunusu</vt:lpstr>
      <vt:lpstr>PowerPoint Sunusu</vt:lpstr>
      <vt:lpstr>KİSTİK FİBROZİSLİ HASTALARDA BESLENME DURUMUNUN DEĞERLENDİRİLMESİ VE BESLENME YÖNETİMİ</vt:lpstr>
      <vt:lpstr>     Kistik fibroziste enerji dengesizliği</vt:lpstr>
      <vt:lpstr>PowerPoint Sunusu</vt:lpstr>
      <vt:lpstr>PowerPoint Sunusu</vt:lpstr>
      <vt:lpstr>PowerPoint Sunusu</vt:lpstr>
      <vt:lpstr>Bebeklik Döneminde Beslenme</vt:lpstr>
      <vt:lpstr>PowerPoint Sunusu</vt:lpstr>
      <vt:lpstr>Kistik Fibrozisli Hastalarda Beslenme Yönetimi</vt:lpstr>
      <vt:lpstr>Pankreatik Enzim Replasman Tedavisi</vt:lpstr>
      <vt:lpstr>PowerPoint Sunusu</vt:lpstr>
      <vt:lpstr>PowerPoint Sunusu</vt:lpstr>
      <vt:lpstr>PowerPoint Sunusu</vt:lpstr>
      <vt:lpstr>PowerPoint Sunusu</vt:lpstr>
      <vt:lpstr>Vitamin Desteği</vt:lpstr>
      <vt:lpstr>PowerPoint Sunusu</vt:lpstr>
      <vt:lpstr>Mineral Desteği</vt:lpstr>
      <vt:lpstr>PowerPoint Sunusu</vt:lpstr>
      <vt:lpstr>PowerPoint Sunusu</vt:lpstr>
      <vt:lpstr>Besin Gereksinimleri ve Verilmesi</vt:lpstr>
      <vt:lpstr>PowerPoint Sunusu</vt:lpstr>
      <vt:lpstr>Enteral ve Parenteral Beslenme</vt:lpstr>
      <vt:lpstr>PowerPoint Sunusu</vt:lpstr>
      <vt:lpstr>Oral Destek Ürünleri 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KİSTİK FİBROZİSLİ HASTALARDA MALNÜTRİSYON BESLENME DURUMUNUN SAPTANMASI VE BESLENME TEDAVİSİ</dc:title>
  <dc:creator>Dosyalarım</dc:creator>
  <cp:lastModifiedBy>SAMSUNG</cp:lastModifiedBy>
  <cp:revision>186</cp:revision>
  <dcterms:created xsi:type="dcterms:W3CDTF">2016-03-09T20:27:24Z</dcterms:created>
  <dcterms:modified xsi:type="dcterms:W3CDTF">2016-07-09T09:25:27Z</dcterms:modified>
</cp:coreProperties>
</file>