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3"/>
  </p:notesMasterIdLst>
  <p:sldIdLst>
    <p:sldId id="256" r:id="rId2"/>
    <p:sldId id="258" r:id="rId3"/>
    <p:sldId id="259" r:id="rId4"/>
    <p:sldId id="260" r:id="rId5"/>
    <p:sldId id="262" r:id="rId6"/>
    <p:sldId id="261" r:id="rId7"/>
    <p:sldId id="263" r:id="rId8"/>
    <p:sldId id="264" r:id="rId9"/>
    <p:sldId id="265" r:id="rId10"/>
    <p:sldId id="266" r:id="rId11"/>
    <p:sldId id="267" r:id="rId12"/>
    <p:sldId id="277" r:id="rId13"/>
    <p:sldId id="268" r:id="rId14"/>
    <p:sldId id="269" r:id="rId15"/>
    <p:sldId id="270" r:id="rId16"/>
    <p:sldId id="271" r:id="rId17"/>
    <p:sldId id="272" r:id="rId18"/>
    <p:sldId id="273" r:id="rId19"/>
    <p:sldId id="275" r:id="rId20"/>
    <p:sldId id="274" r:id="rId21"/>
    <p:sldId id="299" r:id="rId22"/>
    <p:sldId id="300" r:id="rId23"/>
    <p:sldId id="276" r:id="rId24"/>
    <p:sldId id="278" r:id="rId25"/>
    <p:sldId id="279" r:id="rId26"/>
    <p:sldId id="298" r:id="rId27"/>
    <p:sldId id="280" r:id="rId28"/>
    <p:sldId id="281" r:id="rId29"/>
    <p:sldId id="282" r:id="rId30"/>
    <p:sldId id="283" r:id="rId31"/>
    <p:sldId id="284" r:id="rId32"/>
    <p:sldId id="297" r:id="rId33"/>
    <p:sldId id="285" r:id="rId34"/>
    <p:sldId id="286" r:id="rId35"/>
    <p:sldId id="290" r:id="rId36"/>
    <p:sldId id="289" r:id="rId37"/>
    <p:sldId id="288" r:id="rId38"/>
    <p:sldId id="287" r:id="rId39"/>
    <p:sldId id="291" r:id="rId40"/>
    <p:sldId id="292" r:id="rId41"/>
    <p:sldId id="293" r:id="rId42"/>
    <p:sldId id="294" r:id="rId43"/>
    <p:sldId id="295" r:id="rId44"/>
    <p:sldId id="296" r:id="rId45"/>
    <p:sldId id="304" r:id="rId46"/>
    <p:sldId id="305" r:id="rId47"/>
    <p:sldId id="301" r:id="rId48"/>
    <p:sldId id="302" r:id="rId49"/>
    <p:sldId id="303" r:id="rId50"/>
    <p:sldId id="306" r:id="rId51"/>
    <p:sldId id="307" r:id="rId5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956" y="498"/>
      </p:cViewPr>
      <p:guideLst>
        <p:guide orient="horz" pos="2160"/>
        <p:guide pos="288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81410C-3DEC-4189-A47D-DDA084EA9441}" type="datetimeFigureOut">
              <a:rPr lang="tr-TR" smtClean="0"/>
              <a:t>25.06.2016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387E77-C9B7-4E20-BBEF-4CD32DAFB894}" type="slidenum">
              <a:rPr lang="tr-TR" smtClean="0"/>
              <a:t>‹#›</a:t>
            </a:fld>
            <a:endParaRPr lang="tr-TR"/>
          </a:p>
        </p:txBody>
      </p:sp>
    </p:spTree>
    <p:extLst>
      <p:ext uri="{BB962C8B-B14F-4D97-AF65-F5344CB8AC3E}">
        <p14:creationId xmlns:p14="http://schemas.microsoft.com/office/powerpoint/2010/main" val="24972134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E387E77-C9B7-4E20-BBEF-4CD32DAFB894}" type="slidenum">
              <a:rPr lang="tr-TR" smtClean="0"/>
              <a:t>17</a:t>
            </a:fld>
            <a:endParaRPr lang="tr-TR"/>
          </a:p>
        </p:txBody>
      </p:sp>
    </p:spTree>
    <p:extLst>
      <p:ext uri="{BB962C8B-B14F-4D97-AF65-F5344CB8AC3E}">
        <p14:creationId xmlns:p14="http://schemas.microsoft.com/office/powerpoint/2010/main" val="4260507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E387E77-C9B7-4E20-BBEF-4CD32DAFB894}" type="slidenum">
              <a:rPr lang="tr-TR" smtClean="0"/>
              <a:t>39</a:t>
            </a:fld>
            <a:endParaRPr lang="tr-TR"/>
          </a:p>
        </p:txBody>
      </p:sp>
    </p:spTree>
    <p:extLst>
      <p:ext uri="{BB962C8B-B14F-4D97-AF65-F5344CB8AC3E}">
        <p14:creationId xmlns:p14="http://schemas.microsoft.com/office/powerpoint/2010/main" val="1788624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Kaynak :</a:t>
            </a:r>
            <a:endParaRPr lang="tr-TR" dirty="0"/>
          </a:p>
        </p:txBody>
      </p:sp>
      <p:sp>
        <p:nvSpPr>
          <p:cNvPr id="4" name="Slayt Numarası Yer Tutucusu 3"/>
          <p:cNvSpPr>
            <a:spLocks noGrp="1"/>
          </p:cNvSpPr>
          <p:nvPr>
            <p:ph type="sldNum" sz="quarter" idx="10"/>
          </p:nvPr>
        </p:nvSpPr>
        <p:spPr/>
        <p:txBody>
          <a:bodyPr/>
          <a:lstStyle/>
          <a:p>
            <a:fld id="{4E387E77-C9B7-4E20-BBEF-4CD32DAFB894}" type="slidenum">
              <a:rPr lang="tr-TR" smtClean="0"/>
              <a:t>45</a:t>
            </a:fld>
            <a:endParaRPr lang="tr-TR"/>
          </a:p>
        </p:txBody>
      </p:sp>
    </p:spTree>
    <p:extLst>
      <p:ext uri="{BB962C8B-B14F-4D97-AF65-F5344CB8AC3E}">
        <p14:creationId xmlns:p14="http://schemas.microsoft.com/office/powerpoint/2010/main" val="58079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15" name="Date Placeholder 14"/>
          <p:cNvSpPr>
            <a:spLocks noGrp="1"/>
          </p:cNvSpPr>
          <p:nvPr>
            <p:ph type="dt" sz="half" idx="10"/>
          </p:nvPr>
        </p:nvSpPr>
        <p:spPr/>
        <p:txBody>
          <a:bodyPr/>
          <a:lstStyle/>
          <a:p>
            <a:fld id="{B03535B1-6155-439B-85AF-BA2BB2A7121C}" type="datetimeFigureOut">
              <a:rPr lang="tr-TR" smtClean="0"/>
              <a:t>25.06.2016</a:t>
            </a:fld>
            <a:endParaRPr lang="tr-TR"/>
          </a:p>
        </p:txBody>
      </p:sp>
      <p:sp>
        <p:nvSpPr>
          <p:cNvPr id="16" name="Slide Number Placeholder 15"/>
          <p:cNvSpPr>
            <a:spLocks noGrp="1"/>
          </p:cNvSpPr>
          <p:nvPr>
            <p:ph type="sldNum" sz="quarter" idx="11"/>
          </p:nvPr>
        </p:nvSpPr>
        <p:spPr/>
        <p:txBody>
          <a:bodyPr/>
          <a:lstStyle/>
          <a:p>
            <a:fld id="{0DB08AD2-2D59-4747-A467-13A2CA1895FE}" type="slidenum">
              <a:rPr lang="tr-TR" smtClean="0"/>
              <a:t>‹#›</a:t>
            </a:fld>
            <a:endParaRPr lang="tr-TR"/>
          </a:p>
        </p:txBody>
      </p:sp>
      <p:sp>
        <p:nvSpPr>
          <p:cNvPr id="17" name="Footer Placeholder 16"/>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B03535B1-6155-439B-85AF-BA2BB2A7121C}" type="datetimeFigureOut">
              <a:rPr lang="tr-TR" smtClean="0"/>
              <a:t>25.06.2016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DB08AD2-2D59-4747-A467-13A2CA1895FE}"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03535B1-6155-439B-85AF-BA2BB2A7121C}" type="datetimeFigureOut">
              <a:rPr lang="tr-TR" smtClean="0"/>
              <a:t>25.06.2016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DB08AD2-2D59-4747-A467-13A2CA1895FE}"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Title 12"/>
          <p:cNvSpPr>
            <a:spLocks noGrp="1"/>
          </p:cNvSpPr>
          <p:nvPr>
            <p:ph type="title"/>
          </p:nvPr>
        </p:nvSpPr>
        <p:spPr/>
        <p:txBody>
          <a:bodyPr/>
          <a:lstStyle/>
          <a:p>
            <a:r>
              <a:rPr lang="tr-TR" smtClean="0"/>
              <a:t>Asıl başlık stili için tıklatın</a:t>
            </a:r>
            <a:endParaRPr lang="en-US"/>
          </a:p>
        </p:txBody>
      </p:sp>
      <p:sp>
        <p:nvSpPr>
          <p:cNvPr id="14" name="Date Placeholder 13"/>
          <p:cNvSpPr>
            <a:spLocks noGrp="1"/>
          </p:cNvSpPr>
          <p:nvPr>
            <p:ph type="dt" sz="half" idx="10"/>
          </p:nvPr>
        </p:nvSpPr>
        <p:spPr/>
        <p:txBody>
          <a:bodyPr/>
          <a:lstStyle/>
          <a:p>
            <a:fld id="{B03535B1-6155-439B-85AF-BA2BB2A7121C}" type="datetimeFigureOut">
              <a:rPr lang="tr-TR" smtClean="0"/>
              <a:t>25.06.2016</a:t>
            </a:fld>
            <a:endParaRPr lang="tr-TR"/>
          </a:p>
        </p:txBody>
      </p:sp>
      <p:sp>
        <p:nvSpPr>
          <p:cNvPr id="15" name="Slide Number Placeholder 14"/>
          <p:cNvSpPr>
            <a:spLocks noGrp="1"/>
          </p:cNvSpPr>
          <p:nvPr>
            <p:ph type="sldNum" sz="quarter" idx="11"/>
          </p:nvPr>
        </p:nvSpPr>
        <p:spPr/>
        <p:txBody>
          <a:bodyPr/>
          <a:lstStyle/>
          <a:p>
            <a:fld id="{0DB08AD2-2D59-4747-A467-13A2CA1895FE}" type="slidenum">
              <a:rPr lang="tr-TR" smtClean="0"/>
              <a:t>‹#›</a:t>
            </a:fld>
            <a:endParaRPr lang="tr-TR"/>
          </a:p>
        </p:txBody>
      </p:sp>
      <p:sp>
        <p:nvSpPr>
          <p:cNvPr id="16" name="Footer Placeholder 15"/>
          <p:cNvSpPr>
            <a:spLocks noGrp="1"/>
          </p:cNvSpPr>
          <p:nvPr>
            <p:ph type="ftr" sz="quarter" idx="12"/>
          </p:nvPr>
        </p:nvSpPr>
        <p:spPr/>
        <p:txBody>
          <a:bodyPr/>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12" name="Date Placeholder 11"/>
          <p:cNvSpPr>
            <a:spLocks noGrp="1"/>
          </p:cNvSpPr>
          <p:nvPr>
            <p:ph type="dt" sz="half" idx="10"/>
          </p:nvPr>
        </p:nvSpPr>
        <p:spPr/>
        <p:txBody>
          <a:bodyPr/>
          <a:lstStyle/>
          <a:p>
            <a:fld id="{B03535B1-6155-439B-85AF-BA2BB2A7121C}" type="datetimeFigureOut">
              <a:rPr lang="tr-TR" smtClean="0"/>
              <a:t>25.06.2016</a:t>
            </a:fld>
            <a:endParaRPr lang="tr-TR"/>
          </a:p>
        </p:txBody>
      </p:sp>
      <p:sp>
        <p:nvSpPr>
          <p:cNvPr id="13" name="Slide Number Placeholder 12"/>
          <p:cNvSpPr>
            <a:spLocks noGrp="1"/>
          </p:cNvSpPr>
          <p:nvPr>
            <p:ph type="sldNum" sz="quarter" idx="11"/>
          </p:nvPr>
        </p:nvSpPr>
        <p:spPr/>
        <p:txBody>
          <a:bodyPr/>
          <a:lstStyle/>
          <a:p>
            <a:fld id="{0DB08AD2-2D59-4747-A467-13A2CA1895FE}" type="slidenum">
              <a:rPr lang="tr-TR" smtClean="0"/>
              <a:t>‹#›</a:t>
            </a:fld>
            <a:endParaRPr lang="tr-TR"/>
          </a:p>
        </p:txBody>
      </p:sp>
      <p:sp>
        <p:nvSpPr>
          <p:cNvPr id="14" name="Footer Placeholder 13"/>
          <p:cNvSpPr>
            <a:spLocks noGrp="1"/>
          </p:cNvSpPr>
          <p:nvPr>
            <p:ph type="ftr" sz="quarter" idx="12"/>
          </p:nvPr>
        </p:nvSpPr>
        <p:spPr/>
        <p:txBody>
          <a:bodyPr/>
          <a:lstStyle/>
          <a:p>
            <a:endParaRPr lang="tr-TR"/>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tr-TR" smtClean="0"/>
              <a:t>Asıl başlık stili için tıklatın</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B03535B1-6155-439B-85AF-BA2BB2A7121C}" type="datetimeFigureOut">
              <a:rPr lang="tr-TR" smtClean="0"/>
              <a:t>25.06.2016</a:t>
            </a:fld>
            <a:endParaRPr lang="tr-TR"/>
          </a:p>
        </p:txBody>
      </p:sp>
      <p:sp>
        <p:nvSpPr>
          <p:cNvPr id="9" name="Slide Number Placeholder 8"/>
          <p:cNvSpPr>
            <a:spLocks noGrp="1"/>
          </p:cNvSpPr>
          <p:nvPr>
            <p:ph type="sldNum" sz="quarter" idx="11"/>
          </p:nvPr>
        </p:nvSpPr>
        <p:spPr/>
        <p:txBody>
          <a:bodyPr/>
          <a:lstStyle/>
          <a:p>
            <a:fld id="{0DB08AD2-2D59-4747-A467-13A2CA1895FE}" type="slidenum">
              <a:rPr lang="tr-TR" smtClean="0"/>
              <a:t>‹#›</a:t>
            </a:fld>
            <a:endParaRPr lang="tr-TR"/>
          </a:p>
        </p:txBody>
      </p:sp>
      <p:sp>
        <p:nvSpPr>
          <p:cNvPr id="10" name="Footer Placeholder 9"/>
          <p:cNvSpPr>
            <a:spLocks noGrp="1"/>
          </p:cNvSpPr>
          <p:nvPr>
            <p:ph type="ftr" sz="quarter" idx="12"/>
          </p:nvPr>
        </p:nvSpPr>
        <p:spPr/>
        <p:txBody>
          <a:bodyPr/>
          <a:lstStyle/>
          <a:p>
            <a:endParaRPr lang="tr-TR"/>
          </a:p>
        </p:txBody>
      </p:sp>
      <p:sp>
        <p:nvSpPr>
          <p:cNvPr id="11" name="Title 10"/>
          <p:cNvSpPr>
            <a:spLocks noGrp="1"/>
          </p:cNvSpPr>
          <p:nvPr>
            <p:ph type="title"/>
          </p:nvPr>
        </p:nvSpPr>
        <p:spPr/>
        <p:txBody>
          <a:bodyPr/>
          <a:lstStyle/>
          <a:p>
            <a:r>
              <a:rPr lang="tr-TR" smtClean="0"/>
              <a:t>Asıl başlık stili için tıklatın</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tr-TR" smtClean="0"/>
              <a:t>Asıl başlık stili için tıklatın</a:t>
            </a:r>
            <a:endParaRPr lang="en-US" dirty="0"/>
          </a:p>
        </p:txBody>
      </p:sp>
      <p:sp>
        <p:nvSpPr>
          <p:cNvPr id="14" name="Date Placeholder 13"/>
          <p:cNvSpPr>
            <a:spLocks noGrp="1"/>
          </p:cNvSpPr>
          <p:nvPr>
            <p:ph type="dt" sz="half" idx="10"/>
          </p:nvPr>
        </p:nvSpPr>
        <p:spPr/>
        <p:txBody>
          <a:bodyPr/>
          <a:lstStyle/>
          <a:p>
            <a:fld id="{B03535B1-6155-439B-85AF-BA2BB2A7121C}" type="datetimeFigureOut">
              <a:rPr lang="tr-TR" smtClean="0"/>
              <a:t>25.06.2016</a:t>
            </a:fld>
            <a:endParaRPr lang="tr-TR"/>
          </a:p>
        </p:txBody>
      </p:sp>
      <p:sp>
        <p:nvSpPr>
          <p:cNvPr id="15" name="Slide Number Placeholder 14"/>
          <p:cNvSpPr>
            <a:spLocks noGrp="1"/>
          </p:cNvSpPr>
          <p:nvPr>
            <p:ph type="sldNum" sz="quarter" idx="11"/>
          </p:nvPr>
        </p:nvSpPr>
        <p:spPr/>
        <p:txBody>
          <a:bodyPr/>
          <a:lstStyle/>
          <a:p>
            <a:fld id="{0DB08AD2-2D59-4747-A467-13A2CA1895FE}" type="slidenum">
              <a:rPr lang="tr-TR" smtClean="0"/>
              <a:t>‹#›</a:t>
            </a:fld>
            <a:endParaRPr lang="tr-TR"/>
          </a:p>
        </p:txBody>
      </p:sp>
      <p:sp>
        <p:nvSpPr>
          <p:cNvPr id="16" name="Footer Placeholder 15"/>
          <p:cNvSpPr>
            <a:spLocks noGrp="1"/>
          </p:cNvSpPr>
          <p:nvPr>
            <p:ph type="ftr" sz="quarter" idx="12"/>
          </p:nvPr>
        </p:nvSpPr>
        <p:spPr/>
        <p:txBody>
          <a:bodyPr/>
          <a:lstStyle/>
          <a:p>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smtClean="0"/>
              <a:t>Asıl başlık stili için tıklatın</a:t>
            </a:r>
            <a:endParaRPr lang="en-US"/>
          </a:p>
        </p:txBody>
      </p:sp>
      <p:sp>
        <p:nvSpPr>
          <p:cNvPr id="7" name="Date Placeholder 6"/>
          <p:cNvSpPr>
            <a:spLocks noGrp="1"/>
          </p:cNvSpPr>
          <p:nvPr>
            <p:ph type="dt" sz="half" idx="10"/>
          </p:nvPr>
        </p:nvSpPr>
        <p:spPr/>
        <p:txBody>
          <a:bodyPr/>
          <a:lstStyle/>
          <a:p>
            <a:fld id="{B03535B1-6155-439B-85AF-BA2BB2A7121C}" type="datetimeFigureOut">
              <a:rPr lang="tr-TR" smtClean="0"/>
              <a:t>25.06.2016</a:t>
            </a:fld>
            <a:endParaRPr lang="tr-TR"/>
          </a:p>
        </p:txBody>
      </p:sp>
      <p:sp>
        <p:nvSpPr>
          <p:cNvPr id="8" name="Slide Number Placeholder 7"/>
          <p:cNvSpPr>
            <a:spLocks noGrp="1"/>
          </p:cNvSpPr>
          <p:nvPr>
            <p:ph type="sldNum" sz="quarter" idx="11"/>
          </p:nvPr>
        </p:nvSpPr>
        <p:spPr/>
        <p:txBody>
          <a:bodyPr/>
          <a:lstStyle/>
          <a:p>
            <a:fld id="{0DB08AD2-2D59-4747-A467-13A2CA1895FE}" type="slidenum">
              <a:rPr lang="tr-TR" smtClean="0"/>
              <a:t>‹#›</a:t>
            </a:fld>
            <a:endParaRPr lang="tr-TR"/>
          </a:p>
        </p:txBody>
      </p:sp>
      <p:sp>
        <p:nvSpPr>
          <p:cNvPr id="9" name="Footer Placeholder 8"/>
          <p:cNvSpPr>
            <a:spLocks noGrp="1"/>
          </p:cNvSpPr>
          <p:nvPr>
            <p:ph type="ftr" sz="quarter" idx="12"/>
          </p:nvPr>
        </p:nvSpPr>
        <p:spPr/>
        <p:txBody>
          <a:body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03535B1-6155-439B-85AF-BA2BB2A7121C}" type="datetimeFigureOut">
              <a:rPr lang="tr-TR" smtClean="0"/>
              <a:t>25.06.2016</a:t>
            </a:fld>
            <a:endParaRPr lang="tr-TR"/>
          </a:p>
        </p:txBody>
      </p:sp>
      <p:sp>
        <p:nvSpPr>
          <p:cNvPr id="6" name="Slide Number Placeholder 5"/>
          <p:cNvSpPr>
            <a:spLocks noGrp="1"/>
          </p:cNvSpPr>
          <p:nvPr>
            <p:ph type="sldNum" sz="quarter" idx="11"/>
          </p:nvPr>
        </p:nvSpPr>
        <p:spPr/>
        <p:txBody>
          <a:bodyPr/>
          <a:lstStyle/>
          <a:p>
            <a:fld id="{0DB08AD2-2D59-4747-A467-13A2CA1895FE}" type="slidenum">
              <a:rPr lang="tr-TR" smtClean="0"/>
              <a:t>‹#›</a:t>
            </a:fld>
            <a:endParaRPr lang="tr-TR"/>
          </a:p>
        </p:txBody>
      </p:sp>
      <p:sp>
        <p:nvSpPr>
          <p:cNvPr id="7" name="Footer Placeholder 6"/>
          <p:cNvSpPr>
            <a:spLocks noGrp="1"/>
          </p:cNvSpPr>
          <p:nvPr>
            <p:ph type="ftr" sz="quarter" idx="12"/>
          </p:nvPr>
        </p:nvSpPr>
        <p:spPr/>
        <p:txBody>
          <a:bodyPr/>
          <a:lstStyle/>
          <a:p>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5" name="Date Placeholder 14"/>
          <p:cNvSpPr>
            <a:spLocks noGrp="1"/>
          </p:cNvSpPr>
          <p:nvPr>
            <p:ph type="dt" sz="half" idx="10"/>
          </p:nvPr>
        </p:nvSpPr>
        <p:spPr/>
        <p:txBody>
          <a:bodyPr/>
          <a:lstStyle/>
          <a:p>
            <a:fld id="{B03535B1-6155-439B-85AF-BA2BB2A7121C}" type="datetimeFigureOut">
              <a:rPr lang="tr-TR" smtClean="0"/>
              <a:t>25.06.2016</a:t>
            </a:fld>
            <a:endParaRPr lang="tr-TR"/>
          </a:p>
        </p:txBody>
      </p:sp>
      <p:sp>
        <p:nvSpPr>
          <p:cNvPr id="16" name="Slide Number Placeholder 15"/>
          <p:cNvSpPr>
            <a:spLocks noGrp="1"/>
          </p:cNvSpPr>
          <p:nvPr>
            <p:ph type="sldNum" sz="quarter" idx="11"/>
          </p:nvPr>
        </p:nvSpPr>
        <p:spPr/>
        <p:txBody>
          <a:bodyPr/>
          <a:lstStyle/>
          <a:p>
            <a:fld id="{0DB08AD2-2D59-4747-A467-13A2CA1895FE}" type="slidenum">
              <a:rPr lang="tr-TR" smtClean="0"/>
              <a:t>‹#›</a:t>
            </a:fld>
            <a:endParaRPr lang="tr-TR"/>
          </a:p>
        </p:txBody>
      </p:sp>
      <p:sp>
        <p:nvSpPr>
          <p:cNvPr id="17" name="Footer Placeholder 16"/>
          <p:cNvSpPr>
            <a:spLocks noGrp="1"/>
          </p:cNvSpPr>
          <p:nvPr>
            <p:ph type="ftr" sz="quarter" idx="12"/>
          </p:nvPr>
        </p:nvSpPr>
        <p:spPr/>
        <p:txBody>
          <a:bodyPr/>
          <a:lstStyle/>
          <a:p>
            <a:endParaRPr lang="tr-TR"/>
          </a:p>
        </p:txBody>
      </p:sp>
      <p:sp>
        <p:nvSpPr>
          <p:cNvPr id="18" name="Title 17"/>
          <p:cNvSpPr>
            <a:spLocks noGrp="1"/>
          </p:cNvSpPr>
          <p:nvPr>
            <p:ph type="title"/>
          </p:nvPr>
        </p:nvSpPr>
        <p:spPr/>
        <p:txBody>
          <a:bodyPr/>
          <a:lstStyle/>
          <a:p>
            <a:r>
              <a:rPr lang="tr-TR" smtClean="0"/>
              <a:t>Asıl başlık stili için tıklatın</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tr-TR" smtClean="0"/>
              <a:t>Asıl başlık stili için tıklatın</a:t>
            </a:r>
            <a:endParaRPr lang="en-US"/>
          </a:p>
        </p:txBody>
      </p:sp>
      <p:sp>
        <p:nvSpPr>
          <p:cNvPr id="13" name="Date Placeholder 12"/>
          <p:cNvSpPr>
            <a:spLocks noGrp="1"/>
          </p:cNvSpPr>
          <p:nvPr>
            <p:ph type="dt" sz="half" idx="10"/>
          </p:nvPr>
        </p:nvSpPr>
        <p:spPr/>
        <p:txBody>
          <a:bodyPr/>
          <a:lstStyle/>
          <a:p>
            <a:fld id="{B03535B1-6155-439B-85AF-BA2BB2A7121C}" type="datetimeFigureOut">
              <a:rPr lang="tr-TR" smtClean="0"/>
              <a:t>25.06.2016</a:t>
            </a:fld>
            <a:endParaRPr lang="tr-TR"/>
          </a:p>
        </p:txBody>
      </p:sp>
      <p:sp>
        <p:nvSpPr>
          <p:cNvPr id="14" name="Slide Number Placeholder 13"/>
          <p:cNvSpPr>
            <a:spLocks noGrp="1"/>
          </p:cNvSpPr>
          <p:nvPr>
            <p:ph type="sldNum" sz="quarter" idx="11"/>
          </p:nvPr>
        </p:nvSpPr>
        <p:spPr/>
        <p:txBody>
          <a:bodyPr/>
          <a:lstStyle/>
          <a:p>
            <a:fld id="{0DB08AD2-2D59-4747-A467-13A2CA1895FE}" type="slidenum">
              <a:rPr lang="tr-TR" smtClean="0"/>
              <a:t>‹#›</a:t>
            </a:fld>
            <a:endParaRPr lang="tr-TR"/>
          </a:p>
        </p:txBody>
      </p:sp>
      <p:sp>
        <p:nvSpPr>
          <p:cNvPr id="15" name="Footer Placeholder 14"/>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B03535B1-6155-439B-85AF-BA2BB2A7121C}" type="datetimeFigureOut">
              <a:rPr lang="tr-TR" smtClean="0"/>
              <a:t>25.06.2016</a:t>
            </a:fld>
            <a:endParaRPr lang="tr-TR"/>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tr-TR"/>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0DB08AD2-2D59-4747-A467-13A2CA1895FE}" type="slidenum">
              <a:rPr lang="tr-TR" smtClean="0"/>
              <a:t>‹#›</a:t>
            </a:fld>
            <a:endParaRPr lang="tr-T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ncbi.nlm.nih.gov/pubmed/?term=Khadilkar%20AV%5bauth%5d"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ncbi.nlm.nih.gov/pubmed/?term=Mandlik%20RM%5bauth%5d"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hyperlink" Target="http://www.sciencedirect.com/science/article/pii/S0271531710002630"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323528" y="404664"/>
            <a:ext cx="8640960" cy="2708920"/>
          </a:xfrm>
        </p:spPr>
        <p:txBody>
          <a:bodyPr/>
          <a:lstStyle/>
          <a:p>
            <a:r>
              <a:rPr lang="tr-TR" dirty="0">
                <a:latin typeface="Segoe Print"/>
              </a:rPr>
              <a:t>K</a:t>
            </a:r>
            <a:r>
              <a:rPr lang="tr-TR" dirty="0" smtClean="0">
                <a:latin typeface="Segoe Print"/>
              </a:rPr>
              <a:t>adınların Kalsiyum Tüketimi Osteoporozla İlişkisi </a:t>
            </a:r>
            <a:endParaRPr lang="tr-TR" dirty="0"/>
          </a:p>
        </p:txBody>
      </p:sp>
      <p:sp>
        <p:nvSpPr>
          <p:cNvPr id="3" name="Alt Başlık 2"/>
          <p:cNvSpPr>
            <a:spLocks noGrp="1"/>
          </p:cNvSpPr>
          <p:nvPr>
            <p:ph type="subTitle" idx="1"/>
          </p:nvPr>
        </p:nvSpPr>
        <p:spPr>
          <a:xfrm>
            <a:off x="2051720" y="3429000"/>
            <a:ext cx="6172200" cy="685800"/>
          </a:xfrm>
        </p:spPr>
        <p:txBody>
          <a:bodyPr>
            <a:normAutofit fontScale="92500" lnSpcReduction="10000"/>
          </a:bodyPr>
          <a:lstStyle/>
          <a:p>
            <a:r>
              <a:rPr lang="tr-TR" dirty="0" smtClean="0"/>
              <a:t>DOĞU AKDENİZ ÜNİVERSİTESİ</a:t>
            </a:r>
          </a:p>
          <a:p>
            <a:r>
              <a:rPr lang="tr-TR" dirty="0" smtClean="0"/>
              <a:t>                                 ÖĞR. DYT. SİMGE ERKUT </a:t>
            </a:r>
            <a:endParaRPr lang="tr-TR" dirty="0"/>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6180378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11560" y="685801"/>
            <a:ext cx="8280920" cy="5119463"/>
          </a:xfrm>
        </p:spPr>
        <p:txBody>
          <a:bodyPr>
            <a:normAutofit/>
          </a:bodyPr>
          <a:lstStyle/>
          <a:p>
            <a:r>
              <a:rPr lang="tr-TR" sz="3200" dirty="0" smtClean="0"/>
              <a:t>Kadınlar kemik sağlığını korumak için ;</a:t>
            </a:r>
          </a:p>
          <a:p>
            <a:endParaRPr lang="tr-TR" sz="3200" dirty="0"/>
          </a:p>
          <a:p>
            <a:r>
              <a:rPr lang="tr-TR" sz="3200" dirty="0" smtClean="0"/>
              <a:t>Alkol</a:t>
            </a:r>
          </a:p>
          <a:p>
            <a:r>
              <a:rPr lang="tr-TR" sz="3200" dirty="0" smtClean="0"/>
              <a:t>Kafein</a:t>
            </a:r>
          </a:p>
          <a:p>
            <a:r>
              <a:rPr lang="tr-TR" sz="3200" dirty="0" smtClean="0"/>
              <a:t>Aşırı sodyum</a:t>
            </a:r>
          </a:p>
          <a:p>
            <a:r>
              <a:rPr lang="tr-TR" sz="3200" dirty="0" smtClean="0"/>
              <a:t>Fazla ve ya eksik protein tüketimi </a:t>
            </a:r>
            <a:endParaRPr lang="tr-TR" sz="32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12365531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8" y="1556792"/>
            <a:ext cx="8064895" cy="4680520"/>
          </a:xfrm>
        </p:spPr>
      </p:pic>
      <p:sp>
        <p:nvSpPr>
          <p:cNvPr id="3" name="Başlık 2"/>
          <p:cNvSpPr>
            <a:spLocks noGrp="1"/>
          </p:cNvSpPr>
          <p:nvPr>
            <p:ph type="title"/>
          </p:nvPr>
        </p:nvSpPr>
        <p:spPr>
          <a:xfrm>
            <a:off x="899592" y="188640"/>
            <a:ext cx="7543800" cy="914400"/>
          </a:xfrm>
        </p:spPr>
        <p:txBody>
          <a:bodyPr/>
          <a:lstStyle/>
          <a:p>
            <a:r>
              <a:rPr lang="tr-TR" dirty="0" smtClean="0"/>
              <a:t>           OSTEOPOROZ </a:t>
            </a:r>
            <a:endParaRPr lang="tr-TR" dirty="0"/>
          </a:p>
        </p:txBody>
      </p:sp>
    </p:spTree>
    <p:extLst>
      <p:ext uri="{BB962C8B-B14F-4D97-AF65-F5344CB8AC3E}">
        <p14:creationId xmlns:p14="http://schemas.microsoft.com/office/powerpoint/2010/main" val="40920886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60032" y="332656"/>
            <a:ext cx="3528392" cy="6192688"/>
          </a:xfr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332656"/>
            <a:ext cx="3419475" cy="6264696"/>
          </a:xfrm>
          <a:prstGeom prst="rect">
            <a:avLst/>
          </a:prstGeom>
        </p:spPr>
      </p:pic>
    </p:spTree>
    <p:extLst>
      <p:ext uri="{BB962C8B-B14F-4D97-AF65-F5344CB8AC3E}">
        <p14:creationId xmlns:p14="http://schemas.microsoft.com/office/powerpoint/2010/main" val="24111437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404664"/>
            <a:ext cx="8352928" cy="5976663"/>
          </a:xfrm>
        </p:spPr>
        <p:txBody>
          <a:bodyPr>
            <a:normAutofit/>
          </a:bodyPr>
          <a:lstStyle/>
          <a:p>
            <a:r>
              <a:rPr lang="tr-TR" sz="2400" dirty="0" smtClean="0">
                <a:effectLst/>
              </a:rPr>
              <a:t>Osteoporoz kelime </a:t>
            </a:r>
            <a:r>
              <a:rPr lang="tr-TR" sz="2400" dirty="0">
                <a:effectLst/>
              </a:rPr>
              <a:t>anlamınca </a:t>
            </a:r>
            <a:r>
              <a:rPr lang="tr-TR" sz="2400" dirty="0" smtClean="0">
                <a:effectLst/>
              </a:rPr>
              <a:t>Yunanca dan </a:t>
            </a:r>
            <a:r>
              <a:rPr lang="tr-TR" sz="2400" dirty="0">
                <a:effectLst/>
              </a:rPr>
              <a:t>türemiştir.’</a:t>
            </a:r>
            <a:r>
              <a:rPr lang="tr-TR" sz="2400" dirty="0" err="1">
                <a:effectLst/>
              </a:rPr>
              <a:t>osteon</a:t>
            </a:r>
            <a:r>
              <a:rPr lang="tr-TR" sz="2400" dirty="0">
                <a:effectLst/>
              </a:rPr>
              <a:t>’ kemik  ve ‘</a:t>
            </a:r>
            <a:r>
              <a:rPr lang="tr-TR" sz="2400" dirty="0" err="1">
                <a:effectLst/>
              </a:rPr>
              <a:t>poros</a:t>
            </a:r>
            <a:r>
              <a:rPr lang="tr-TR" sz="2400" dirty="0">
                <a:effectLst/>
              </a:rPr>
              <a:t>’ küçük delik </a:t>
            </a:r>
            <a:r>
              <a:rPr lang="tr-TR" sz="2400" dirty="0" smtClean="0">
                <a:effectLst/>
              </a:rPr>
              <a:t>kelimelerinden </a:t>
            </a:r>
            <a:r>
              <a:rPr lang="tr-TR" sz="2400" dirty="0">
                <a:effectLst/>
              </a:rPr>
              <a:t>türetilmiştir</a:t>
            </a:r>
            <a:r>
              <a:rPr lang="tr-TR" sz="2400" dirty="0" smtClean="0">
                <a:effectLst/>
              </a:rPr>
              <a:t>.</a:t>
            </a:r>
          </a:p>
          <a:p>
            <a:endParaRPr lang="tr-TR" sz="2400" dirty="0">
              <a:effectLst/>
            </a:endParaRPr>
          </a:p>
          <a:p>
            <a:r>
              <a:rPr lang="tr-TR" sz="2400" dirty="0">
                <a:effectLst/>
              </a:rPr>
              <a:t>Osteoporoz, kemik erimesi, kemik kırıklarına yol açan kemik yapısını bozan iskelet </a:t>
            </a:r>
            <a:r>
              <a:rPr lang="tr-TR" sz="2400" dirty="0" smtClean="0">
                <a:effectLst/>
              </a:rPr>
              <a:t>hastalığıdır.</a:t>
            </a:r>
          </a:p>
          <a:p>
            <a:endParaRPr lang="tr-TR" sz="2400" dirty="0">
              <a:effectLst/>
            </a:endParaRPr>
          </a:p>
          <a:p>
            <a:r>
              <a:rPr lang="tr-TR" sz="2400" dirty="0" smtClean="0"/>
              <a:t>Her 3 kadından birinde osteoporoz görülmektedir.</a:t>
            </a:r>
          </a:p>
          <a:p>
            <a:pPr marL="18288" indent="0">
              <a:buNone/>
            </a:pPr>
            <a:endParaRPr lang="tr-TR" sz="2400" dirty="0"/>
          </a:p>
          <a:p>
            <a:r>
              <a:rPr lang="tr-TR" sz="2400" dirty="0">
                <a:effectLst/>
              </a:rPr>
              <a:t> Osteoporoz menopoz sonrası kadınlarda daha sık görülen kemik yoğunluğu azalan hastalık ağrılı akut bazen kronik olarak yaşam </a:t>
            </a:r>
            <a:r>
              <a:rPr lang="tr-TR" sz="2400" dirty="0" smtClean="0">
                <a:effectLst/>
              </a:rPr>
              <a:t>kalitesini etkiler.</a:t>
            </a:r>
            <a:endParaRPr lang="tr-TR" sz="2400" dirty="0"/>
          </a:p>
        </p:txBody>
      </p:sp>
    </p:spTree>
    <p:extLst>
      <p:ext uri="{BB962C8B-B14F-4D97-AF65-F5344CB8AC3E}">
        <p14:creationId xmlns:p14="http://schemas.microsoft.com/office/powerpoint/2010/main" val="15804525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83079" y="685801"/>
            <a:ext cx="8193377" cy="5479503"/>
          </a:xfrm>
        </p:spPr>
        <p:txBody>
          <a:bodyPr>
            <a:normAutofit/>
          </a:bodyPr>
          <a:lstStyle/>
          <a:p>
            <a:r>
              <a:rPr lang="tr-TR" sz="2800" dirty="0">
                <a:effectLst/>
              </a:rPr>
              <a:t>Kadınların </a:t>
            </a:r>
            <a:r>
              <a:rPr lang="tr-TR" sz="2800" dirty="0" err="1">
                <a:effectLst/>
              </a:rPr>
              <a:t>regly</a:t>
            </a:r>
            <a:r>
              <a:rPr lang="tr-TR" sz="2800" dirty="0">
                <a:effectLst/>
              </a:rPr>
              <a:t> dönemleri boyunca her ay düzenli yumurtalıklarından salgılanan </a:t>
            </a:r>
            <a:r>
              <a:rPr lang="tr-TR" sz="2800" dirty="0" err="1" smtClean="0">
                <a:effectLst/>
              </a:rPr>
              <a:t>östorojen</a:t>
            </a:r>
            <a:r>
              <a:rPr lang="tr-TR" sz="2800" dirty="0" smtClean="0">
                <a:effectLst/>
              </a:rPr>
              <a:t> </a:t>
            </a:r>
            <a:r>
              <a:rPr lang="tr-TR" sz="2800" dirty="0">
                <a:effectLst/>
              </a:rPr>
              <a:t>hormonu sayesinde kemik sağlığını koruyarak kemik erimelerini </a:t>
            </a:r>
            <a:r>
              <a:rPr lang="tr-TR" sz="2800" dirty="0" smtClean="0">
                <a:effectLst/>
              </a:rPr>
              <a:t>önlüyor.</a:t>
            </a:r>
          </a:p>
          <a:p>
            <a:endParaRPr lang="tr-TR" sz="2400" dirty="0">
              <a:effectLst/>
              <a:latin typeface="Sanvito Pro" pitchFamily="66" charset="-94"/>
            </a:endParaRPr>
          </a:p>
          <a:p>
            <a:endParaRPr lang="tr-TR" sz="2400" dirty="0">
              <a:latin typeface="Sanvito Pro" pitchFamily="66" charset="-94"/>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7879608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a:xfrm>
            <a:off x="755576" y="260648"/>
            <a:ext cx="7543800" cy="576064"/>
          </a:xfrm>
        </p:spPr>
        <p:txBody>
          <a:bodyPr/>
          <a:lstStyle/>
          <a:p>
            <a:r>
              <a:rPr lang="tr-TR" sz="3200" dirty="0" smtClean="0"/>
              <a:t>           </a:t>
            </a:r>
            <a:r>
              <a:rPr lang="tr-TR" sz="4000" dirty="0" smtClean="0">
                <a:latin typeface="Sanvito Pro" pitchFamily="66" charset="-94"/>
              </a:rPr>
              <a:t>Osteoporozun sınıflanması</a:t>
            </a:r>
            <a:endParaRPr lang="tr-TR" sz="4000" dirty="0">
              <a:latin typeface="Sanvito Pro" pitchFamily="66" charset="-94"/>
            </a:endParaRPr>
          </a:p>
        </p:txBody>
      </p:sp>
      <p:sp>
        <p:nvSpPr>
          <p:cNvPr id="2" name="İçerik Yer Tutucusu 1"/>
          <p:cNvSpPr>
            <a:spLocks noGrp="1"/>
          </p:cNvSpPr>
          <p:nvPr>
            <p:ph sz="quarter" idx="13"/>
          </p:nvPr>
        </p:nvSpPr>
        <p:spPr>
          <a:xfrm>
            <a:off x="395536" y="1124744"/>
            <a:ext cx="3561584" cy="5184576"/>
          </a:xfrm>
        </p:spPr>
        <p:txBody>
          <a:bodyPr>
            <a:normAutofit/>
          </a:bodyPr>
          <a:lstStyle/>
          <a:p>
            <a:pPr marL="18288" indent="0">
              <a:buNone/>
            </a:pPr>
            <a:endParaRPr lang="tr-TR" dirty="0" smtClean="0">
              <a:latin typeface="Sanvito Pro" pitchFamily="66" charset="-94"/>
            </a:endParaRPr>
          </a:p>
          <a:p>
            <a:pPr marL="18288" indent="0">
              <a:buNone/>
            </a:pPr>
            <a:r>
              <a:rPr lang="tr-TR" sz="2400" dirty="0" smtClean="0"/>
              <a:t>     Yaşa göre  ;</a:t>
            </a:r>
          </a:p>
          <a:p>
            <a:r>
              <a:rPr lang="tr-TR" sz="2400" dirty="0" err="1" smtClean="0"/>
              <a:t>Juvenil</a:t>
            </a:r>
            <a:endParaRPr lang="tr-TR" sz="2400" dirty="0" smtClean="0"/>
          </a:p>
          <a:p>
            <a:r>
              <a:rPr lang="tr-TR" sz="2400" dirty="0" err="1" smtClean="0"/>
              <a:t>Adult</a:t>
            </a:r>
            <a:endParaRPr lang="tr-TR" sz="2400" dirty="0" smtClean="0"/>
          </a:p>
          <a:p>
            <a:r>
              <a:rPr lang="tr-TR" sz="2400" dirty="0" err="1" smtClean="0"/>
              <a:t>Senil</a:t>
            </a:r>
            <a:endParaRPr lang="tr-TR" sz="2400" dirty="0" smtClean="0"/>
          </a:p>
          <a:p>
            <a:endParaRPr lang="tr-TR" sz="2400" dirty="0"/>
          </a:p>
          <a:p>
            <a:pPr marL="18288" indent="0">
              <a:buNone/>
            </a:pPr>
            <a:r>
              <a:rPr lang="tr-TR" sz="2400" dirty="0" smtClean="0"/>
              <a:t>    Lokalizasyona göre;</a:t>
            </a:r>
          </a:p>
          <a:p>
            <a:r>
              <a:rPr lang="tr-TR" sz="2400" dirty="0" smtClean="0"/>
              <a:t>Genel </a:t>
            </a:r>
          </a:p>
          <a:p>
            <a:r>
              <a:rPr lang="tr-TR" sz="2400" dirty="0" smtClean="0"/>
              <a:t>Bölgesel</a:t>
            </a:r>
          </a:p>
          <a:p>
            <a:endParaRPr lang="tr-TR" sz="2400" dirty="0"/>
          </a:p>
          <a:p>
            <a:endParaRPr lang="tr-TR" sz="2400" dirty="0" smtClean="0">
              <a:latin typeface="Sanvito Pro" pitchFamily="66" charset="-94"/>
            </a:endParaRPr>
          </a:p>
          <a:p>
            <a:pPr marL="18288" indent="0">
              <a:buNone/>
            </a:pPr>
            <a:endParaRPr lang="tr-TR" sz="2400" dirty="0" smtClean="0">
              <a:latin typeface="Sanvito Pro" pitchFamily="66" charset="-94"/>
            </a:endParaRPr>
          </a:p>
          <a:p>
            <a:endParaRPr lang="tr-TR" sz="3200" dirty="0">
              <a:latin typeface="Sanvito Pro" pitchFamily="66" charset="-94"/>
            </a:endParaRPr>
          </a:p>
        </p:txBody>
      </p:sp>
      <p:sp>
        <p:nvSpPr>
          <p:cNvPr id="5" name="İçerik Yer Tutucusu 4"/>
          <p:cNvSpPr>
            <a:spLocks noGrp="1"/>
          </p:cNvSpPr>
          <p:nvPr>
            <p:ph sz="quarter" idx="14"/>
          </p:nvPr>
        </p:nvSpPr>
        <p:spPr>
          <a:xfrm>
            <a:off x="4499992" y="836712"/>
            <a:ext cx="4320480" cy="6021288"/>
          </a:xfrm>
        </p:spPr>
        <p:txBody>
          <a:bodyPr>
            <a:normAutofit/>
          </a:bodyPr>
          <a:lstStyle/>
          <a:p>
            <a:pPr marL="18288" indent="0">
              <a:buNone/>
            </a:pPr>
            <a:r>
              <a:rPr lang="tr-TR" sz="2400" dirty="0" smtClean="0"/>
              <a:t>      Tutulan kemik dokuya göre;</a:t>
            </a:r>
          </a:p>
          <a:p>
            <a:r>
              <a:rPr lang="tr-TR" sz="2400" dirty="0" err="1" smtClean="0"/>
              <a:t>Trabeküler</a:t>
            </a:r>
            <a:endParaRPr lang="tr-TR" sz="2400" dirty="0" smtClean="0"/>
          </a:p>
          <a:p>
            <a:r>
              <a:rPr lang="tr-TR" sz="2400" dirty="0" err="1" smtClean="0"/>
              <a:t>Kortikal</a:t>
            </a:r>
            <a:endParaRPr lang="tr-TR" sz="2400" dirty="0" smtClean="0"/>
          </a:p>
          <a:p>
            <a:endParaRPr lang="tr-TR" sz="2400" dirty="0"/>
          </a:p>
          <a:p>
            <a:pPr marL="18288" indent="0">
              <a:buNone/>
            </a:pPr>
            <a:r>
              <a:rPr lang="tr-TR" sz="2400" dirty="0" smtClean="0"/>
              <a:t>     Nedene göre;</a:t>
            </a:r>
          </a:p>
          <a:p>
            <a:r>
              <a:rPr lang="tr-TR" sz="2400" dirty="0" err="1" smtClean="0"/>
              <a:t>Primer</a:t>
            </a:r>
            <a:r>
              <a:rPr lang="tr-TR" sz="2400" dirty="0" smtClean="0"/>
              <a:t> </a:t>
            </a:r>
          </a:p>
          <a:p>
            <a:r>
              <a:rPr lang="tr-TR" sz="2400" dirty="0" err="1" smtClean="0"/>
              <a:t>Sekendor</a:t>
            </a:r>
            <a:endParaRPr lang="tr-TR" sz="2400" dirty="0" smtClean="0"/>
          </a:p>
          <a:p>
            <a:endParaRPr lang="tr-TR" sz="2400" dirty="0"/>
          </a:p>
          <a:p>
            <a:pPr marL="18288" indent="0">
              <a:buNone/>
            </a:pPr>
            <a:r>
              <a:rPr lang="tr-TR" sz="2400" dirty="0" smtClean="0"/>
              <a:t>    Histolojik görünümüne göre;</a:t>
            </a:r>
          </a:p>
          <a:p>
            <a:r>
              <a:rPr lang="tr-TR" sz="2400" dirty="0" smtClean="0"/>
              <a:t>Hızlı döngülü</a:t>
            </a:r>
          </a:p>
          <a:p>
            <a:r>
              <a:rPr lang="tr-TR" sz="2400" dirty="0" smtClean="0"/>
              <a:t>Yavaş döngülü</a:t>
            </a:r>
          </a:p>
          <a:p>
            <a:pPr marL="18288" indent="0">
              <a:buNone/>
            </a:pPr>
            <a:endParaRPr lang="tr-TR" sz="2400" dirty="0" smtClean="0">
              <a:latin typeface="Sanvito Pro" pitchFamily="66" charset="-94"/>
            </a:endParaRPr>
          </a:p>
          <a:p>
            <a:endParaRPr lang="tr-TR" sz="2400" dirty="0">
              <a:latin typeface="Sanvito Pro" pitchFamily="66" charset="-94"/>
            </a:endParaRPr>
          </a:p>
        </p:txBody>
      </p:sp>
    </p:spTree>
    <p:extLst>
      <p:ext uri="{BB962C8B-B14F-4D97-AF65-F5344CB8AC3E}">
        <p14:creationId xmlns:p14="http://schemas.microsoft.com/office/powerpoint/2010/main" val="15125994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611560" y="1484784"/>
            <a:ext cx="8136904" cy="5112568"/>
          </a:xfrm>
        </p:spPr>
        <p:txBody>
          <a:bodyPr/>
          <a:lstStyle/>
          <a:p>
            <a:pPr lvl="0"/>
            <a:r>
              <a:rPr lang="tr-TR" dirty="0">
                <a:effectLst/>
              </a:rPr>
              <a:t>Cinsiyet kadınlarda daha sık görülür.</a:t>
            </a:r>
          </a:p>
          <a:p>
            <a:pPr lvl="0"/>
            <a:r>
              <a:rPr lang="tr-TR" dirty="0">
                <a:effectLst/>
              </a:rPr>
              <a:t>Yaş</a:t>
            </a:r>
          </a:p>
          <a:p>
            <a:pPr lvl="0"/>
            <a:r>
              <a:rPr lang="tr-TR" dirty="0">
                <a:effectLst/>
              </a:rPr>
              <a:t>Beyaz ırk</a:t>
            </a:r>
          </a:p>
          <a:p>
            <a:pPr lvl="0"/>
            <a:r>
              <a:rPr lang="tr-TR" dirty="0">
                <a:effectLst/>
              </a:rPr>
              <a:t>Aile öyküsü</a:t>
            </a:r>
          </a:p>
          <a:p>
            <a:pPr lvl="0"/>
            <a:r>
              <a:rPr lang="tr-TR" dirty="0">
                <a:effectLst/>
              </a:rPr>
              <a:t>Diyet kalsiyum alımının yetersizliği</a:t>
            </a:r>
          </a:p>
          <a:p>
            <a:pPr lvl="0"/>
            <a:r>
              <a:rPr lang="tr-TR" dirty="0">
                <a:effectLst/>
              </a:rPr>
              <a:t>Sigara</a:t>
            </a:r>
          </a:p>
          <a:p>
            <a:pPr lvl="0"/>
            <a:r>
              <a:rPr lang="tr-TR" dirty="0">
                <a:effectLst/>
              </a:rPr>
              <a:t>Alkol</a:t>
            </a:r>
          </a:p>
          <a:p>
            <a:pPr lvl="0"/>
            <a:r>
              <a:rPr lang="tr-TR" dirty="0">
                <a:effectLst/>
              </a:rPr>
              <a:t>Fiziksel aktivite </a:t>
            </a:r>
          </a:p>
          <a:p>
            <a:pPr lvl="0"/>
            <a:r>
              <a:rPr lang="tr-TR" dirty="0">
                <a:effectLst/>
              </a:rPr>
              <a:t>D vitamini alımı </a:t>
            </a:r>
          </a:p>
          <a:p>
            <a:pPr lvl="0"/>
            <a:r>
              <a:rPr lang="tr-TR" dirty="0" err="1">
                <a:effectLst/>
              </a:rPr>
              <a:t>Aneroksiya</a:t>
            </a:r>
            <a:r>
              <a:rPr lang="tr-TR" dirty="0">
                <a:effectLst/>
              </a:rPr>
              <a:t> </a:t>
            </a:r>
            <a:r>
              <a:rPr lang="tr-TR" dirty="0" err="1">
                <a:effectLst/>
              </a:rPr>
              <a:t>nervosa</a:t>
            </a:r>
            <a:r>
              <a:rPr lang="tr-TR" dirty="0">
                <a:effectLst/>
              </a:rPr>
              <a:t> veya </a:t>
            </a:r>
            <a:r>
              <a:rPr lang="tr-TR" dirty="0" err="1">
                <a:effectLst/>
              </a:rPr>
              <a:t>bulmia</a:t>
            </a:r>
            <a:endParaRPr lang="tr-TR" dirty="0">
              <a:effectLst/>
            </a:endParaRPr>
          </a:p>
          <a:p>
            <a:r>
              <a:rPr lang="tr-TR" dirty="0">
                <a:effectLst/>
              </a:rPr>
              <a:t>Kullanılan ilaçlar</a:t>
            </a:r>
            <a:endParaRPr lang="tr-TR" dirty="0"/>
          </a:p>
        </p:txBody>
      </p:sp>
      <p:sp>
        <p:nvSpPr>
          <p:cNvPr id="5" name="Başlık 4"/>
          <p:cNvSpPr>
            <a:spLocks noGrp="1"/>
          </p:cNvSpPr>
          <p:nvPr>
            <p:ph type="title"/>
          </p:nvPr>
        </p:nvSpPr>
        <p:spPr>
          <a:xfrm>
            <a:off x="611560" y="188640"/>
            <a:ext cx="8136904" cy="936104"/>
          </a:xfrm>
        </p:spPr>
        <p:txBody>
          <a:bodyPr/>
          <a:lstStyle/>
          <a:p>
            <a:r>
              <a:rPr lang="tr-TR" sz="3200" dirty="0" smtClean="0"/>
              <a:t>    OSTEOPOROZ RİSK FAKTÖRLERİ</a:t>
            </a:r>
            <a:endParaRPr lang="tr-TR" sz="3200"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8790294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1556792"/>
            <a:ext cx="7704856" cy="5184576"/>
          </a:xfrm>
        </p:spPr>
        <p:txBody>
          <a:bodyPr>
            <a:normAutofit/>
          </a:bodyPr>
          <a:lstStyle/>
          <a:p>
            <a:r>
              <a:rPr lang="tr-TR" sz="2400" dirty="0">
                <a:effectLst/>
              </a:rPr>
              <a:t>E</a:t>
            </a:r>
            <a:r>
              <a:rPr lang="tr-TR" sz="2400" dirty="0" smtClean="0">
                <a:effectLst/>
              </a:rPr>
              <a:t>tnik </a:t>
            </a:r>
            <a:r>
              <a:rPr lang="tr-TR" sz="2400" dirty="0">
                <a:effectLst/>
              </a:rPr>
              <a:t>farklıların kemik erimesi üzerine yapılan çalışmada Hintli </a:t>
            </a:r>
            <a:r>
              <a:rPr lang="tr-TR" sz="2400" dirty="0" smtClean="0">
                <a:effectLst/>
              </a:rPr>
              <a:t>kadınların </a:t>
            </a:r>
            <a:r>
              <a:rPr lang="tr-TR" sz="2400" dirty="0">
                <a:effectLst/>
              </a:rPr>
              <a:t>kemik erimesine yatkınlığı gözlemlenmiştir. Genetik faktörlerin etkili olduğu vurgulanmıştır. Hindistan güneşli ülke olmasına rağmen D vitamini eksikliği ve kemik erimesinin yaygınlığı arasında kalsiyum alımının yetersizliği ve yemek kültürlerinin içinde lif bakımından zengin besin öğeleri tüketimi kalsiyum emilimini geciktirir</a:t>
            </a:r>
            <a:r>
              <a:rPr lang="tr-TR" sz="2400" dirty="0" smtClean="0">
                <a:effectLst/>
              </a:rPr>
              <a:t>.</a:t>
            </a:r>
          </a:p>
          <a:p>
            <a:endParaRPr lang="tr-TR" sz="2000" dirty="0">
              <a:effectLst/>
            </a:endParaRPr>
          </a:p>
          <a:p>
            <a:pPr marL="18288" indent="0">
              <a:buNone/>
            </a:pPr>
            <a:endParaRPr lang="tr-TR" sz="2000" dirty="0" smtClean="0">
              <a:effectLst/>
            </a:endParaRPr>
          </a:p>
          <a:p>
            <a:r>
              <a:rPr lang="tr-TR" sz="2000" dirty="0" smtClean="0">
                <a:effectLst/>
              </a:rPr>
              <a:t>KAYNAK :</a:t>
            </a:r>
            <a:r>
              <a:rPr lang="tr-TR" sz="2000" u="sng" dirty="0" err="1">
                <a:hlinkClick r:id="rId3"/>
              </a:rPr>
              <a:t>Anuradha</a:t>
            </a:r>
            <a:r>
              <a:rPr lang="tr-TR" sz="2000" u="sng" dirty="0">
                <a:hlinkClick r:id="rId3"/>
              </a:rPr>
              <a:t> V </a:t>
            </a:r>
            <a:r>
              <a:rPr lang="tr-TR" sz="2000" u="sng" dirty="0" err="1">
                <a:hlinkClick r:id="rId3"/>
              </a:rPr>
              <a:t>Khadilkar</a:t>
            </a:r>
            <a:r>
              <a:rPr lang="tr-TR" sz="2000" dirty="0" err="1"/>
              <a:t>ve</a:t>
            </a:r>
            <a:r>
              <a:rPr lang="tr-TR" sz="2000" dirty="0"/>
              <a:t> </a:t>
            </a:r>
            <a:r>
              <a:rPr lang="tr-TR" sz="2000" u="sng" dirty="0" err="1">
                <a:hlinkClick r:id="rId4"/>
              </a:rPr>
              <a:t>Rubina</a:t>
            </a:r>
            <a:r>
              <a:rPr lang="tr-TR" sz="2000" u="sng" dirty="0">
                <a:hlinkClick r:id="rId4"/>
              </a:rPr>
              <a:t> M </a:t>
            </a:r>
            <a:r>
              <a:rPr lang="tr-TR" sz="2000" u="sng" dirty="0" err="1" smtClean="0">
                <a:hlinkClick r:id="rId4"/>
              </a:rPr>
              <a:t>Mandlik</a:t>
            </a:r>
            <a:r>
              <a:rPr lang="tr-TR" sz="2000" u="sng" dirty="0" smtClean="0"/>
              <a:t> </a:t>
            </a:r>
            <a:endParaRPr lang="tr-TR" sz="2000" dirty="0"/>
          </a:p>
          <a:p>
            <a:r>
              <a:rPr lang="tr-TR" sz="2000" dirty="0"/>
              <a:t>Kadınlarda osteoporozun </a:t>
            </a:r>
            <a:r>
              <a:rPr lang="tr-TR" sz="2000" dirty="0" err="1"/>
              <a:t>tedavisi:hindistan</a:t>
            </a:r>
            <a:r>
              <a:rPr lang="tr-TR" sz="2000" dirty="0"/>
              <a:t> </a:t>
            </a:r>
            <a:r>
              <a:rPr lang="tr-TR" sz="2000" dirty="0" err="1"/>
              <a:t>prevelansı</a:t>
            </a:r>
            <a:r>
              <a:rPr lang="tr-TR" sz="2000" dirty="0"/>
              <a:t> </a:t>
            </a:r>
          </a:p>
        </p:txBody>
      </p:sp>
      <p:sp>
        <p:nvSpPr>
          <p:cNvPr id="3" name="Başlık 2"/>
          <p:cNvSpPr>
            <a:spLocks noGrp="1"/>
          </p:cNvSpPr>
          <p:nvPr>
            <p:ph type="title"/>
          </p:nvPr>
        </p:nvSpPr>
        <p:spPr>
          <a:xfrm>
            <a:off x="395536" y="404664"/>
            <a:ext cx="8280920" cy="914400"/>
          </a:xfrm>
        </p:spPr>
        <p:txBody>
          <a:bodyPr/>
          <a:lstStyle/>
          <a:p>
            <a:r>
              <a:rPr lang="tr-TR" sz="3200" dirty="0" smtClean="0"/>
              <a:t>     </a:t>
            </a:r>
            <a:r>
              <a:rPr lang="tr-TR" sz="4400" dirty="0" smtClean="0">
                <a:latin typeface="Sanvito Pro" pitchFamily="66" charset="-94"/>
              </a:rPr>
              <a:t>HİNDİSTANDA YAPILAN ÇALIŞMA </a:t>
            </a:r>
            <a:endParaRPr lang="tr-TR" sz="4400" dirty="0">
              <a:latin typeface="Sanvito Pro" pitchFamily="66" charset="-94"/>
            </a:endParaRPr>
          </a:p>
        </p:txBody>
      </p:sp>
    </p:spTree>
    <p:extLst>
      <p:ext uri="{BB962C8B-B14F-4D97-AF65-F5344CB8AC3E}">
        <p14:creationId xmlns:p14="http://schemas.microsoft.com/office/powerpoint/2010/main" val="42163869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539552" y="260648"/>
            <a:ext cx="8136904" cy="914400"/>
          </a:xfrm>
        </p:spPr>
        <p:txBody>
          <a:bodyPr/>
          <a:lstStyle/>
          <a:p>
            <a:r>
              <a:rPr lang="tr-TR" sz="4000" dirty="0" smtClean="0">
                <a:latin typeface="Sanvito Pro" pitchFamily="66" charset="-94"/>
              </a:rPr>
              <a:t>         OSTEOPOROZ TANI VE TEDAVİ </a:t>
            </a:r>
            <a:endParaRPr lang="tr-TR" sz="4000" dirty="0">
              <a:latin typeface="Sanvito Pro" pitchFamily="66" charset="-94"/>
            </a:endParaRPr>
          </a:p>
        </p:txBody>
      </p:sp>
      <p:sp>
        <p:nvSpPr>
          <p:cNvPr id="4" name="İçerik Yer Tutucusu 3"/>
          <p:cNvSpPr>
            <a:spLocks noGrp="1"/>
          </p:cNvSpPr>
          <p:nvPr>
            <p:ph sz="quarter" idx="13"/>
          </p:nvPr>
        </p:nvSpPr>
        <p:spPr>
          <a:xfrm>
            <a:off x="323528" y="1268760"/>
            <a:ext cx="3888432" cy="5589240"/>
          </a:xfrm>
        </p:spPr>
        <p:txBody>
          <a:bodyPr>
            <a:normAutofit/>
          </a:bodyPr>
          <a:lstStyle/>
          <a:p>
            <a:r>
              <a:rPr lang="tr-TR" sz="2400" dirty="0">
                <a:solidFill>
                  <a:schemeClr val="accent1">
                    <a:lumMod val="40000"/>
                    <a:lumOff val="60000"/>
                  </a:schemeClr>
                </a:solidFill>
                <a:effectLst/>
                <a:latin typeface="Sanvito Pro" pitchFamily="66" charset="-94"/>
              </a:rPr>
              <a:t>WHO’nun osteoporoz ve osteoporoz ve </a:t>
            </a:r>
            <a:r>
              <a:rPr lang="tr-TR" sz="2400" dirty="0" err="1">
                <a:solidFill>
                  <a:schemeClr val="accent1">
                    <a:lumMod val="40000"/>
                    <a:lumOff val="60000"/>
                  </a:schemeClr>
                </a:solidFill>
                <a:effectLst/>
                <a:latin typeface="Sanvito Pro" pitchFamily="66" charset="-94"/>
              </a:rPr>
              <a:t>osteopeni</a:t>
            </a:r>
            <a:r>
              <a:rPr lang="tr-TR" sz="2400" dirty="0">
                <a:solidFill>
                  <a:schemeClr val="accent1">
                    <a:lumMod val="40000"/>
                    <a:lumOff val="60000"/>
                  </a:schemeClr>
                </a:solidFill>
                <a:effectLst/>
                <a:latin typeface="Sanvito Pro" pitchFamily="66" charset="-94"/>
              </a:rPr>
              <a:t> tanımları T skoru ile belirlenir</a:t>
            </a:r>
            <a:r>
              <a:rPr lang="tr-TR" sz="2400" dirty="0">
                <a:effectLst/>
                <a:latin typeface="Sanvito Pro" pitchFamily="66" charset="-94"/>
              </a:rPr>
              <a:t>.</a:t>
            </a:r>
          </a:p>
          <a:p>
            <a:r>
              <a:rPr lang="tr-TR" sz="2400" b="1" dirty="0">
                <a:effectLst/>
                <a:latin typeface="Sanvito Pro" pitchFamily="66" charset="-94"/>
              </a:rPr>
              <a:t>Normal</a:t>
            </a:r>
            <a:r>
              <a:rPr lang="tr-TR" sz="2400" dirty="0">
                <a:effectLst/>
                <a:latin typeface="Sanvito Pro" pitchFamily="66" charset="-94"/>
              </a:rPr>
              <a:t>: T skoru -1 ve üzerinde </a:t>
            </a:r>
          </a:p>
          <a:p>
            <a:r>
              <a:rPr lang="tr-TR" sz="2400" b="1" dirty="0" err="1">
                <a:effectLst/>
                <a:latin typeface="Sanvito Pro" pitchFamily="66" charset="-94"/>
              </a:rPr>
              <a:t>Osteopeni</a:t>
            </a:r>
            <a:r>
              <a:rPr lang="tr-TR" sz="2400" b="1" dirty="0">
                <a:effectLst/>
                <a:latin typeface="Sanvito Pro" pitchFamily="66" charset="-94"/>
              </a:rPr>
              <a:t>:</a:t>
            </a:r>
            <a:r>
              <a:rPr lang="tr-TR" sz="2400" dirty="0">
                <a:effectLst/>
                <a:latin typeface="Sanvito Pro" pitchFamily="66" charset="-94"/>
              </a:rPr>
              <a:t> </a:t>
            </a:r>
            <a:r>
              <a:rPr lang="tr-TR" sz="2400" dirty="0" err="1">
                <a:effectLst/>
                <a:latin typeface="Sanvito Pro" pitchFamily="66" charset="-94"/>
              </a:rPr>
              <a:t>Tskoru</a:t>
            </a:r>
            <a:r>
              <a:rPr lang="tr-TR" sz="2400" dirty="0">
                <a:effectLst/>
                <a:latin typeface="Sanvito Pro" pitchFamily="66" charset="-94"/>
              </a:rPr>
              <a:t> -2.5 ile  -1 arasında</a:t>
            </a:r>
          </a:p>
          <a:p>
            <a:r>
              <a:rPr lang="tr-TR" sz="2400" b="1" dirty="0" err="1">
                <a:effectLst/>
                <a:latin typeface="Sanvito Pro" pitchFamily="66" charset="-94"/>
              </a:rPr>
              <a:t>Oateoporoz</a:t>
            </a:r>
            <a:r>
              <a:rPr lang="tr-TR" sz="2400" dirty="0">
                <a:effectLst/>
                <a:latin typeface="Sanvito Pro" pitchFamily="66" charset="-94"/>
              </a:rPr>
              <a:t>: </a:t>
            </a:r>
            <a:r>
              <a:rPr lang="tr-TR" sz="2400" dirty="0" err="1">
                <a:effectLst/>
                <a:latin typeface="Sanvito Pro" pitchFamily="66" charset="-94"/>
              </a:rPr>
              <a:t>Tskoru</a:t>
            </a:r>
            <a:r>
              <a:rPr lang="tr-TR" sz="2400" dirty="0">
                <a:effectLst/>
                <a:latin typeface="Sanvito Pro" pitchFamily="66" charset="-94"/>
              </a:rPr>
              <a:t> -2.5 ve altında </a:t>
            </a:r>
          </a:p>
          <a:p>
            <a:r>
              <a:rPr lang="tr-TR" sz="2400" b="1" dirty="0">
                <a:effectLst/>
                <a:latin typeface="Sanvito Pro" pitchFamily="66" charset="-94"/>
              </a:rPr>
              <a:t>Yerleşmiş Osteoporoz</a:t>
            </a:r>
            <a:r>
              <a:rPr lang="tr-TR" sz="2400" dirty="0">
                <a:effectLst/>
                <a:latin typeface="Sanvito Pro" pitchFamily="66" charset="-94"/>
              </a:rPr>
              <a:t> :T skoru -2.5 ve altında , ortaya konmuş bir yada daha fazla </a:t>
            </a:r>
            <a:r>
              <a:rPr lang="tr-TR" sz="2400" dirty="0" err="1">
                <a:effectLst/>
                <a:latin typeface="Sanvito Pro" pitchFamily="66" charset="-94"/>
              </a:rPr>
              <a:t>frajite</a:t>
            </a:r>
            <a:r>
              <a:rPr lang="tr-TR" sz="2400" dirty="0">
                <a:effectLst/>
                <a:latin typeface="Sanvito Pro" pitchFamily="66" charset="-94"/>
              </a:rPr>
              <a:t> kırığı mevcut </a:t>
            </a:r>
          </a:p>
          <a:p>
            <a:endParaRPr lang="tr-TR" dirty="0"/>
          </a:p>
        </p:txBody>
      </p:sp>
      <p:sp>
        <p:nvSpPr>
          <p:cNvPr id="5" name="İçerik Yer Tutucusu 4"/>
          <p:cNvSpPr>
            <a:spLocks noGrp="1"/>
          </p:cNvSpPr>
          <p:nvPr>
            <p:ph sz="quarter" idx="14"/>
          </p:nvPr>
        </p:nvSpPr>
        <p:spPr>
          <a:xfrm>
            <a:off x="4644008" y="1124744"/>
            <a:ext cx="3960440" cy="5733256"/>
          </a:xfrm>
        </p:spPr>
        <p:txBody>
          <a:bodyPr>
            <a:normAutofit/>
          </a:bodyPr>
          <a:lstStyle/>
          <a:p>
            <a:r>
              <a:rPr lang="tr-TR" sz="1700" dirty="0">
                <a:solidFill>
                  <a:schemeClr val="accent1">
                    <a:lumMod val="40000"/>
                    <a:lumOff val="60000"/>
                  </a:schemeClr>
                </a:solidFill>
                <a:effectLst/>
              </a:rPr>
              <a:t>Kemik Mineral yoğunluğunu Ölçmede Kullanılan Tanı Yöntemleri:</a:t>
            </a:r>
          </a:p>
          <a:p>
            <a:pPr lvl="0"/>
            <a:r>
              <a:rPr lang="tr-TR" sz="1700" dirty="0">
                <a:effectLst/>
              </a:rPr>
              <a:t>Dual X-Işını </a:t>
            </a:r>
            <a:r>
              <a:rPr lang="tr-TR" sz="1700" dirty="0" err="1">
                <a:effectLst/>
              </a:rPr>
              <a:t>Absorbsiyometri</a:t>
            </a:r>
            <a:r>
              <a:rPr lang="tr-TR" sz="1700" dirty="0">
                <a:effectLst/>
              </a:rPr>
              <a:t> (DXA</a:t>
            </a:r>
            <a:r>
              <a:rPr lang="tr-TR" sz="1700" dirty="0" smtClean="0">
                <a:effectLst/>
              </a:rPr>
              <a:t>)</a:t>
            </a:r>
          </a:p>
          <a:p>
            <a:r>
              <a:rPr lang="tr-TR" sz="1700" dirty="0">
                <a:effectLst/>
              </a:rPr>
              <a:t>Seri Kemik Mineral Yoğunluğu (KMY) Ölçümleri</a:t>
            </a:r>
          </a:p>
          <a:p>
            <a:r>
              <a:rPr lang="tr-TR" sz="1700" dirty="0">
                <a:effectLst/>
              </a:rPr>
              <a:t>Santral Dual X-Işını </a:t>
            </a:r>
            <a:r>
              <a:rPr lang="tr-TR" sz="1700" dirty="0" err="1">
                <a:effectLst/>
              </a:rPr>
              <a:t>Absorbsiyometri</a:t>
            </a:r>
            <a:r>
              <a:rPr lang="tr-TR" sz="1700" dirty="0">
                <a:effectLst/>
              </a:rPr>
              <a:t> Dışındaki Kemik Mineral Yoğunluğu Ölçüm Yöntemleri</a:t>
            </a:r>
          </a:p>
          <a:p>
            <a:r>
              <a:rPr lang="tr-TR" sz="1700" dirty="0">
                <a:effectLst/>
              </a:rPr>
              <a:t>Kantitatif Ultrason (QUS)</a:t>
            </a:r>
          </a:p>
          <a:p>
            <a:r>
              <a:rPr lang="tr-TR" sz="1700" dirty="0" err="1">
                <a:effectLst/>
              </a:rPr>
              <a:t>Periferik</a:t>
            </a:r>
            <a:r>
              <a:rPr lang="tr-TR" sz="1700" dirty="0">
                <a:effectLst/>
              </a:rPr>
              <a:t> Dual X-Işını </a:t>
            </a:r>
            <a:r>
              <a:rPr lang="tr-TR" sz="1700" dirty="0" err="1">
                <a:effectLst/>
              </a:rPr>
              <a:t>Absorbsiyometri</a:t>
            </a:r>
            <a:r>
              <a:rPr lang="tr-TR" sz="1700" dirty="0">
                <a:effectLst/>
              </a:rPr>
              <a:t> (</a:t>
            </a:r>
            <a:r>
              <a:rPr lang="tr-TR" sz="1700" dirty="0" err="1">
                <a:effectLst/>
              </a:rPr>
              <a:t>pDXA</a:t>
            </a:r>
            <a:r>
              <a:rPr lang="tr-TR" sz="1700" dirty="0" smtClean="0">
                <a:effectLst/>
              </a:rPr>
              <a:t>)</a:t>
            </a:r>
            <a:endParaRPr lang="tr-TR" sz="1700" dirty="0">
              <a:effectLst/>
            </a:endParaRPr>
          </a:p>
          <a:p>
            <a:pPr lvl="0"/>
            <a:r>
              <a:rPr lang="tr-TR" sz="1700" dirty="0">
                <a:effectLst/>
              </a:rPr>
              <a:t>Dijital X-Işını </a:t>
            </a:r>
            <a:r>
              <a:rPr lang="tr-TR" sz="1700" dirty="0" err="1">
                <a:effectLst/>
              </a:rPr>
              <a:t>Radyogrametri</a:t>
            </a:r>
            <a:r>
              <a:rPr lang="tr-TR" sz="1700" dirty="0">
                <a:effectLst/>
              </a:rPr>
              <a:t> (DXR</a:t>
            </a:r>
            <a:r>
              <a:rPr lang="tr-TR" sz="1700" dirty="0" smtClean="0">
                <a:effectLst/>
              </a:rPr>
              <a:t>)</a:t>
            </a:r>
          </a:p>
          <a:p>
            <a:r>
              <a:rPr lang="tr-TR" sz="1700" dirty="0">
                <a:effectLst/>
              </a:rPr>
              <a:t>Radyografik </a:t>
            </a:r>
            <a:r>
              <a:rPr lang="tr-TR" sz="1700" dirty="0" err="1">
                <a:effectLst/>
              </a:rPr>
              <a:t>Absorbisyometri</a:t>
            </a:r>
            <a:r>
              <a:rPr lang="tr-TR" sz="1700" dirty="0">
                <a:effectLst/>
              </a:rPr>
              <a:t> (RA)</a:t>
            </a:r>
          </a:p>
          <a:p>
            <a:r>
              <a:rPr lang="tr-TR" sz="1700" dirty="0">
                <a:effectLst/>
              </a:rPr>
              <a:t>Pediatrik Kemik Mineral Yoğunluğu Değerlendirmesi</a:t>
            </a:r>
          </a:p>
          <a:p>
            <a:pPr lvl="0"/>
            <a:endParaRPr lang="tr-TR" sz="1800" dirty="0">
              <a:effectLst/>
            </a:endParaRPr>
          </a:p>
          <a:p>
            <a:endParaRPr lang="tr-TR" sz="1800" dirty="0">
              <a:solidFill>
                <a:schemeClr val="accent1">
                  <a:lumMod val="40000"/>
                  <a:lumOff val="60000"/>
                </a:schemeClr>
              </a:solidFill>
            </a:endParaRPr>
          </a:p>
        </p:txBody>
      </p:sp>
    </p:spTree>
    <p:extLst>
      <p:ext uri="{BB962C8B-B14F-4D97-AF65-F5344CB8AC3E}">
        <p14:creationId xmlns:p14="http://schemas.microsoft.com/office/powerpoint/2010/main" val="6029007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çerik Yer Tutucusu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5008" y="260649"/>
            <a:ext cx="8820492" cy="6336704"/>
          </a:xfrm>
        </p:spPr>
      </p:pic>
    </p:spTree>
    <p:extLst>
      <p:ext uri="{BB962C8B-B14F-4D97-AF65-F5344CB8AC3E}">
        <p14:creationId xmlns:p14="http://schemas.microsoft.com/office/powerpoint/2010/main" val="9440177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p:cNvSpPr>
            <a:spLocks noGrp="1"/>
          </p:cNvSpPr>
          <p:nvPr>
            <p:ph idx="1"/>
          </p:nvPr>
        </p:nvSpPr>
        <p:spPr>
          <a:xfrm>
            <a:off x="467544" y="836712"/>
            <a:ext cx="8064896" cy="5472608"/>
          </a:xfrm>
        </p:spPr>
        <p:txBody>
          <a:bodyPr>
            <a:normAutofit/>
          </a:bodyPr>
          <a:lstStyle/>
          <a:p>
            <a:r>
              <a:rPr lang="tr-TR" dirty="0" smtClean="0">
                <a:latin typeface="Segoe Print" pitchFamily="2" charset="0"/>
              </a:rPr>
              <a:t>SAĞLIKLI BESLENME NEDİR?</a:t>
            </a:r>
          </a:p>
          <a:p>
            <a:r>
              <a:rPr lang="tr-TR" dirty="0" smtClean="0">
                <a:latin typeface="Segoe Print" pitchFamily="2" charset="0"/>
              </a:rPr>
              <a:t>YETERLİ VE DENGELİ BESLENME NEDİR ?</a:t>
            </a:r>
          </a:p>
          <a:p>
            <a:r>
              <a:rPr lang="tr-TR" dirty="0" smtClean="0">
                <a:latin typeface="Segoe Print" pitchFamily="2" charset="0"/>
              </a:rPr>
              <a:t>KEMİK SAĞLIĞI NEDİR?</a:t>
            </a:r>
          </a:p>
          <a:p>
            <a:r>
              <a:rPr lang="tr-TR" dirty="0" smtClean="0">
                <a:latin typeface="Segoe Print" pitchFamily="2" charset="0"/>
              </a:rPr>
              <a:t>OSTEOPOROZ NEDİR?</a:t>
            </a:r>
          </a:p>
          <a:p>
            <a:r>
              <a:rPr lang="tr-TR" dirty="0" smtClean="0">
                <a:latin typeface="Segoe Print" pitchFamily="2" charset="0"/>
              </a:rPr>
              <a:t>OSTEOPOROZUN TANI VE TEDAVİ YÖNTEMLERİ</a:t>
            </a:r>
          </a:p>
          <a:p>
            <a:r>
              <a:rPr lang="tr-TR" dirty="0" smtClean="0">
                <a:latin typeface="Segoe Print" pitchFamily="2" charset="0"/>
              </a:rPr>
              <a:t>BESİN GRUPLARI </a:t>
            </a:r>
          </a:p>
          <a:p>
            <a:r>
              <a:rPr lang="tr-TR" dirty="0" smtClean="0">
                <a:latin typeface="Segoe Print" pitchFamily="2" charset="0"/>
              </a:rPr>
              <a:t>BESİN ÖĞELERİ</a:t>
            </a:r>
          </a:p>
          <a:p>
            <a:r>
              <a:rPr lang="tr-TR" dirty="0" smtClean="0">
                <a:latin typeface="Segoe Print" pitchFamily="2" charset="0"/>
              </a:rPr>
              <a:t>KALSİYUM VE D VİTAMİNİ METABOLİZMASI VE OSTEOPOROZLA İLİŞKİSİ</a:t>
            </a:r>
          </a:p>
          <a:p>
            <a:r>
              <a:rPr lang="tr-TR" dirty="0" smtClean="0">
                <a:latin typeface="Segoe Print" pitchFamily="2" charset="0"/>
              </a:rPr>
              <a:t>K VİTAMİNİ KEMİK SAĞLIĞINA ETKİLERİ</a:t>
            </a:r>
          </a:p>
          <a:p>
            <a:r>
              <a:rPr lang="tr-TR" dirty="0" smtClean="0">
                <a:latin typeface="Segoe Print" pitchFamily="2" charset="0"/>
              </a:rPr>
              <a:t>KADINLARIN BESLENME ALIŞKANLIKLARININ OSTEOPOROZ  İLE İLİŞKİSİ</a:t>
            </a:r>
          </a:p>
          <a:p>
            <a:r>
              <a:rPr lang="tr-TR" dirty="0" smtClean="0">
                <a:latin typeface="Segoe Print" pitchFamily="2" charset="0"/>
              </a:rPr>
              <a:t>OSTEOPOROZUN ÖNLENMESİ İÇİN YAPILMASI GEREKENLER</a:t>
            </a:r>
          </a:p>
          <a:p>
            <a:endParaRPr lang="tr-TR" dirty="0">
              <a:latin typeface="Segoe Print" pitchFamily="2" charset="0"/>
            </a:endParaRPr>
          </a:p>
        </p:txBody>
      </p:sp>
      <p:sp>
        <p:nvSpPr>
          <p:cNvPr id="4" name="Başlık 3"/>
          <p:cNvSpPr>
            <a:spLocks noGrp="1"/>
          </p:cNvSpPr>
          <p:nvPr>
            <p:ph type="title"/>
          </p:nvPr>
        </p:nvSpPr>
        <p:spPr>
          <a:xfrm>
            <a:off x="251520" y="116632"/>
            <a:ext cx="8208912" cy="634008"/>
          </a:xfrm>
        </p:spPr>
        <p:txBody>
          <a:bodyPr/>
          <a:lstStyle/>
          <a:p>
            <a:r>
              <a:rPr lang="tr-TR" sz="2400" dirty="0" smtClean="0"/>
              <a:t>                          </a:t>
            </a:r>
            <a:r>
              <a:rPr lang="tr-TR" sz="4000" dirty="0" smtClean="0"/>
              <a:t>SUNUM PLANI </a:t>
            </a:r>
            <a:endParaRPr lang="tr-TR" sz="4000" dirty="0"/>
          </a:p>
        </p:txBody>
      </p:sp>
    </p:spTree>
    <p:extLst>
      <p:ext uri="{BB962C8B-B14F-4D97-AF65-F5344CB8AC3E}">
        <p14:creationId xmlns:p14="http://schemas.microsoft.com/office/powerpoint/2010/main" val="941477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683568" y="548681"/>
            <a:ext cx="7920880" cy="5400600"/>
          </a:xfrm>
        </p:spPr>
        <p:txBody>
          <a:bodyPr>
            <a:normAutofit/>
          </a:bodyPr>
          <a:lstStyle/>
          <a:p>
            <a:r>
              <a:rPr lang="tr-TR" sz="2800" dirty="0">
                <a:effectLst/>
              </a:rPr>
              <a:t>Osteoporoz tedavisinde ilaç tedavisi kullanılmaktadır. </a:t>
            </a:r>
            <a:r>
              <a:rPr lang="tr-TR" sz="2800" dirty="0" err="1">
                <a:effectLst/>
              </a:rPr>
              <a:t>Antiresorptif</a:t>
            </a:r>
            <a:r>
              <a:rPr lang="tr-TR" sz="2800" dirty="0">
                <a:effectLst/>
              </a:rPr>
              <a:t> ilaçlar kemik kaybının ve kırık riskinin azaltılmasında kullanılır. Seçici </a:t>
            </a:r>
            <a:r>
              <a:rPr lang="tr-TR" sz="2800" dirty="0" err="1" smtClean="0">
                <a:effectLst/>
              </a:rPr>
              <a:t>östörojen</a:t>
            </a:r>
            <a:r>
              <a:rPr lang="tr-TR" sz="2800" dirty="0" smtClean="0">
                <a:effectLst/>
              </a:rPr>
              <a:t> </a:t>
            </a:r>
            <a:r>
              <a:rPr lang="tr-TR" sz="2800" dirty="0">
                <a:effectLst/>
              </a:rPr>
              <a:t>reseptörü ve </a:t>
            </a:r>
            <a:r>
              <a:rPr lang="tr-TR" sz="2800" dirty="0" err="1">
                <a:effectLst/>
              </a:rPr>
              <a:t>bifosfonatlar</a:t>
            </a:r>
            <a:r>
              <a:rPr lang="tr-TR" sz="2800" dirty="0">
                <a:effectLst/>
              </a:rPr>
              <a:t> kemik mineral yoğunluğunu koruyucu etkisi vardır ve kemik erimesi oluşumunu önler. </a:t>
            </a:r>
            <a:endParaRPr lang="tr-TR" sz="2800" dirty="0" smtClean="0">
              <a:effectLst/>
            </a:endParaRPr>
          </a:p>
          <a:p>
            <a:r>
              <a:rPr lang="tr-TR" sz="2800" dirty="0" smtClean="0">
                <a:effectLst/>
              </a:rPr>
              <a:t>Osteoporozdan </a:t>
            </a:r>
            <a:r>
              <a:rPr lang="tr-TR" sz="2800" dirty="0">
                <a:effectLst/>
              </a:rPr>
              <a:t>korunma yöntemleri arasında D vitamini, kalsiyum alımı en yaygın korunma yöntemleri arasındadır </a:t>
            </a:r>
            <a:r>
              <a:rPr lang="tr-TR" sz="2800" dirty="0" smtClean="0">
                <a:effectLst/>
                <a:latin typeface="Sanvito Pro" pitchFamily="66" charset="-94"/>
              </a:rPr>
              <a:t>.</a:t>
            </a:r>
            <a:endParaRPr lang="tr-TR" sz="2800" dirty="0">
              <a:latin typeface="Sanvito Pro" pitchFamily="66" charset="-94"/>
            </a:endParaRPr>
          </a:p>
        </p:txBody>
      </p:sp>
    </p:spTree>
    <p:extLst>
      <p:ext uri="{BB962C8B-B14F-4D97-AF65-F5344CB8AC3E}">
        <p14:creationId xmlns:p14="http://schemas.microsoft.com/office/powerpoint/2010/main" val="2774553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1556792"/>
            <a:ext cx="7992888" cy="4464496"/>
          </a:xfrm>
        </p:spPr>
        <p:txBody>
          <a:bodyPr>
            <a:normAutofit/>
          </a:bodyPr>
          <a:lstStyle/>
          <a:p>
            <a:r>
              <a:rPr lang="tr-TR" sz="2400" dirty="0" err="1" smtClean="0"/>
              <a:t>Paratiroid</a:t>
            </a:r>
            <a:r>
              <a:rPr lang="tr-TR" sz="2400" dirty="0" smtClean="0"/>
              <a:t> hormon kemik yapımını uyarır.</a:t>
            </a:r>
          </a:p>
          <a:p>
            <a:r>
              <a:rPr lang="tr-TR" sz="2400" dirty="0" smtClean="0"/>
              <a:t>Kemik kaybını önler.</a:t>
            </a:r>
          </a:p>
          <a:p>
            <a:r>
              <a:rPr lang="tr-TR" sz="2400" dirty="0" smtClean="0"/>
              <a:t>Kemik kitle ve kuvvetini arttırır ve kırktan korur.</a:t>
            </a:r>
            <a:endParaRPr lang="tr-TR" sz="2400" dirty="0"/>
          </a:p>
        </p:txBody>
      </p:sp>
      <p:sp>
        <p:nvSpPr>
          <p:cNvPr id="3" name="Başlık 2"/>
          <p:cNvSpPr>
            <a:spLocks noGrp="1"/>
          </p:cNvSpPr>
          <p:nvPr>
            <p:ph type="title"/>
          </p:nvPr>
        </p:nvSpPr>
        <p:spPr>
          <a:xfrm>
            <a:off x="395536" y="332656"/>
            <a:ext cx="7992888" cy="914400"/>
          </a:xfrm>
        </p:spPr>
        <p:txBody>
          <a:bodyPr/>
          <a:lstStyle/>
          <a:p>
            <a:r>
              <a:rPr lang="tr-TR" sz="3200" dirty="0"/>
              <a:t> </a:t>
            </a:r>
            <a:r>
              <a:rPr lang="tr-TR" sz="3200" dirty="0" smtClean="0"/>
              <a:t>          Tedavide </a:t>
            </a:r>
            <a:r>
              <a:rPr lang="tr-TR" sz="3200" dirty="0" err="1"/>
              <a:t>P</a:t>
            </a:r>
            <a:r>
              <a:rPr lang="tr-TR" sz="3200" dirty="0" err="1" smtClean="0"/>
              <a:t>aratirod</a:t>
            </a:r>
            <a:r>
              <a:rPr lang="tr-TR" sz="3200" dirty="0" smtClean="0"/>
              <a:t> </a:t>
            </a:r>
            <a:r>
              <a:rPr lang="tr-TR" sz="3200" dirty="0"/>
              <a:t>H</a:t>
            </a:r>
            <a:r>
              <a:rPr lang="tr-TR" sz="3200" dirty="0" smtClean="0"/>
              <a:t>ormonu </a:t>
            </a:r>
            <a:endParaRPr lang="tr-TR" sz="3200"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23766708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1124744"/>
            <a:ext cx="7920880" cy="4968552"/>
          </a:xfrm>
        </p:spPr>
        <p:txBody>
          <a:bodyPr>
            <a:noAutofit/>
          </a:bodyPr>
          <a:lstStyle/>
          <a:p>
            <a:r>
              <a:rPr lang="tr-TR" sz="2800" dirty="0" err="1" smtClean="0"/>
              <a:t>Paratiroid</a:t>
            </a:r>
            <a:r>
              <a:rPr lang="tr-TR" sz="2800" dirty="0" smtClean="0"/>
              <a:t> hormon kalsiyum </a:t>
            </a:r>
            <a:r>
              <a:rPr lang="tr-TR" sz="2800" dirty="0" err="1" smtClean="0"/>
              <a:t>homeostizinin</a:t>
            </a:r>
            <a:r>
              <a:rPr lang="tr-TR" sz="2800" dirty="0" smtClean="0"/>
              <a:t> en önemli </a:t>
            </a:r>
            <a:r>
              <a:rPr lang="tr-TR" sz="2800" dirty="0" err="1" smtClean="0"/>
              <a:t>düzenleyicisidir.Kalsiyum</a:t>
            </a:r>
            <a:r>
              <a:rPr lang="tr-TR" sz="2800" dirty="0" smtClean="0"/>
              <a:t> düzeyinin azalması ile PHT salınımı artar ve kemik yıkımı başlar.</a:t>
            </a:r>
          </a:p>
          <a:p>
            <a:pPr marL="18288" indent="0">
              <a:buNone/>
            </a:pPr>
            <a:endParaRPr lang="tr-TR" sz="2800" dirty="0"/>
          </a:p>
          <a:p>
            <a:r>
              <a:rPr lang="tr-TR" sz="2800" dirty="0" smtClean="0"/>
              <a:t>Aralıklı PTH uygulaması </a:t>
            </a:r>
            <a:r>
              <a:rPr lang="tr-TR" sz="2800" dirty="0" err="1" smtClean="0"/>
              <a:t>trabeküler</a:t>
            </a:r>
            <a:r>
              <a:rPr lang="tr-TR" sz="2800" dirty="0" smtClean="0"/>
              <a:t> kemik kitlesini belirgin olarak arttır. </a:t>
            </a:r>
          </a:p>
          <a:p>
            <a:r>
              <a:rPr lang="tr-TR" sz="2800" dirty="0" smtClean="0"/>
              <a:t>Tedavide kullanılan en sık re </a:t>
            </a:r>
            <a:r>
              <a:rPr lang="tr-TR" sz="2800" dirty="0" err="1" smtClean="0"/>
              <a:t>rekombinan</a:t>
            </a:r>
            <a:r>
              <a:rPr lang="tr-TR" sz="2800" dirty="0" smtClean="0"/>
              <a:t> </a:t>
            </a:r>
            <a:r>
              <a:rPr lang="tr-TR" sz="2800" dirty="0" err="1" smtClean="0"/>
              <a:t>human</a:t>
            </a:r>
            <a:r>
              <a:rPr lang="tr-TR" sz="2800" dirty="0" smtClean="0"/>
              <a:t>  PTH 1-34 dur.</a:t>
            </a:r>
            <a:endParaRPr lang="tr-TR" sz="2800" dirty="0"/>
          </a:p>
        </p:txBody>
      </p:sp>
    </p:spTree>
    <p:extLst>
      <p:ext uri="{BB962C8B-B14F-4D97-AF65-F5344CB8AC3E}">
        <p14:creationId xmlns:p14="http://schemas.microsoft.com/office/powerpoint/2010/main" val="15939808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1772816"/>
            <a:ext cx="8136904" cy="4248472"/>
          </a:xfrm>
        </p:spPr>
        <p:txBody>
          <a:bodyPr>
            <a:normAutofit/>
          </a:bodyPr>
          <a:lstStyle/>
          <a:p>
            <a:r>
              <a:rPr lang="tr-TR" sz="3600" dirty="0" smtClean="0"/>
              <a:t>4 gruba ayrılır</a:t>
            </a:r>
          </a:p>
          <a:p>
            <a:r>
              <a:rPr lang="tr-TR" sz="3600" dirty="0">
                <a:effectLst/>
              </a:rPr>
              <a:t>Bu gruplandırma yeterli ve dengeli beslenmemiz için hangi besin grubunun ne kadar tüketeceğimizi göstermiş olur.</a:t>
            </a:r>
            <a:endParaRPr lang="tr-TR" sz="3600" dirty="0"/>
          </a:p>
        </p:txBody>
      </p:sp>
      <p:sp>
        <p:nvSpPr>
          <p:cNvPr id="3" name="Başlık 2"/>
          <p:cNvSpPr>
            <a:spLocks noGrp="1"/>
          </p:cNvSpPr>
          <p:nvPr>
            <p:ph type="title"/>
          </p:nvPr>
        </p:nvSpPr>
        <p:spPr>
          <a:xfrm>
            <a:off x="827584" y="548680"/>
            <a:ext cx="7543800" cy="914400"/>
          </a:xfrm>
        </p:spPr>
        <p:txBody>
          <a:bodyPr/>
          <a:lstStyle/>
          <a:p>
            <a:r>
              <a:rPr lang="tr-TR" dirty="0" smtClean="0">
                <a:latin typeface="Sanvito Pro" pitchFamily="66" charset="-94"/>
              </a:rPr>
              <a:t>         </a:t>
            </a:r>
            <a:r>
              <a:rPr lang="tr-TR" sz="6000" dirty="0" smtClean="0">
                <a:latin typeface="Sanvito Pro" pitchFamily="66" charset="-94"/>
              </a:rPr>
              <a:t>BESİN GRUPLARI </a:t>
            </a:r>
            <a:endParaRPr lang="tr-TR" sz="6000" dirty="0">
              <a:latin typeface="Sanvito Pro" pitchFamily="66" charset="-94"/>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33175994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8" y="836712"/>
            <a:ext cx="7632848" cy="5184576"/>
          </a:xfrm>
        </p:spPr>
      </p:pic>
    </p:spTree>
    <p:extLst>
      <p:ext uri="{BB962C8B-B14F-4D97-AF65-F5344CB8AC3E}">
        <p14:creationId xmlns:p14="http://schemas.microsoft.com/office/powerpoint/2010/main" val="3006497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p:cNvSpPr>
            <a:spLocks noGrp="1"/>
          </p:cNvSpPr>
          <p:nvPr>
            <p:ph sz="quarter" idx="13"/>
          </p:nvPr>
        </p:nvSpPr>
        <p:spPr>
          <a:xfrm>
            <a:off x="467544" y="260648"/>
            <a:ext cx="3888432" cy="6408712"/>
          </a:xfrm>
        </p:spPr>
        <p:txBody>
          <a:bodyPr>
            <a:normAutofit/>
          </a:bodyPr>
          <a:lstStyle/>
          <a:p>
            <a:r>
              <a:rPr lang="tr-TR" sz="2600" dirty="0" smtClean="0">
                <a:latin typeface="Sanvito Pro" pitchFamily="66" charset="-94"/>
              </a:rPr>
              <a:t>SÜT, YOĞURT, PEYNİR GRUBU</a:t>
            </a:r>
          </a:p>
          <a:p>
            <a:r>
              <a:rPr lang="tr-TR" sz="2400" dirty="0">
                <a:effectLst/>
                <a:latin typeface="Sanvito Pro" pitchFamily="66" charset="-94"/>
              </a:rPr>
              <a:t>kalsiyum, </a:t>
            </a:r>
            <a:r>
              <a:rPr lang="tr-TR" sz="2400" dirty="0" err="1">
                <a:effectLst/>
                <a:latin typeface="Sanvito Pro" pitchFamily="66" charset="-94"/>
              </a:rPr>
              <a:t>riboflovin</a:t>
            </a:r>
            <a:r>
              <a:rPr lang="tr-TR" sz="2400" dirty="0">
                <a:effectLst/>
                <a:latin typeface="Sanvito Pro" pitchFamily="66" charset="-94"/>
              </a:rPr>
              <a:t>, fosfor ve proteinin en önemli </a:t>
            </a:r>
            <a:r>
              <a:rPr lang="tr-TR" sz="2400" dirty="0" smtClean="0">
                <a:effectLst/>
                <a:latin typeface="Sanvito Pro" pitchFamily="66" charset="-94"/>
              </a:rPr>
              <a:t>kaynağıdır</a:t>
            </a:r>
            <a:r>
              <a:rPr lang="tr-TR" dirty="0" smtClean="0">
                <a:effectLst/>
              </a:rPr>
              <a:t>.</a:t>
            </a:r>
          </a:p>
          <a:p>
            <a:r>
              <a:rPr lang="tr-TR" dirty="0" smtClean="0">
                <a:effectLst/>
              </a:rPr>
              <a:t> </a:t>
            </a:r>
            <a:r>
              <a:rPr lang="tr-TR" sz="2400" dirty="0">
                <a:effectLst/>
                <a:latin typeface="Sanvito Pro" pitchFamily="66" charset="-94"/>
              </a:rPr>
              <a:t>Günlük alınması gereken miktar en az 2 su bardağı süt aynı miktarda yoğurt ya da iki kibrit kutusu kadar beyaz peynir bir porsiyon kabul edilmektedir. </a:t>
            </a:r>
            <a:endParaRPr lang="tr-TR" sz="2400" dirty="0" smtClean="0">
              <a:effectLst/>
              <a:latin typeface="Sanvito Pro" pitchFamily="66" charset="-94"/>
            </a:endParaRPr>
          </a:p>
          <a:p>
            <a:r>
              <a:rPr lang="tr-TR" sz="2600" dirty="0">
                <a:effectLst/>
                <a:latin typeface="Sanvito Pro" pitchFamily="66" charset="-94"/>
              </a:rPr>
              <a:t>Özel grupların beslenmesinde;  </a:t>
            </a:r>
            <a:r>
              <a:rPr lang="tr-TR" sz="2600" dirty="0" err="1">
                <a:effectLst/>
                <a:latin typeface="Sanvito Pro" pitchFamily="66" charset="-94"/>
              </a:rPr>
              <a:t>adölesan</a:t>
            </a:r>
            <a:r>
              <a:rPr lang="tr-TR" sz="2600" dirty="0">
                <a:effectLst/>
                <a:latin typeface="Sanvito Pro" pitchFamily="66" charset="-94"/>
              </a:rPr>
              <a:t> çağı, gebelik, yaşlılık döneminde tüketim arttırılmalıdır. Yeterli kadar tüketilmezse büyüme ve gelişme sağlanamaz ve ileriki yaşlarda kemik problemleri ortaya çıkabilir.</a:t>
            </a:r>
          </a:p>
          <a:p>
            <a:endParaRPr lang="tr-TR" sz="2400" dirty="0">
              <a:latin typeface="Sanvito Pro" pitchFamily="66" charset="-94"/>
            </a:endParaRPr>
          </a:p>
        </p:txBody>
      </p:sp>
      <p:sp>
        <p:nvSpPr>
          <p:cNvPr id="6" name="İçerik Yer Tutucusu 5"/>
          <p:cNvSpPr>
            <a:spLocks noGrp="1"/>
          </p:cNvSpPr>
          <p:nvPr>
            <p:ph sz="quarter" idx="14"/>
          </p:nvPr>
        </p:nvSpPr>
        <p:spPr>
          <a:xfrm>
            <a:off x="4788024" y="260648"/>
            <a:ext cx="3744416" cy="6597352"/>
          </a:xfrm>
        </p:spPr>
        <p:txBody>
          <a:bodyPr>
            <a:normAutofit/>
          </a:bodyPr>
          <a:lstStyle/>
          <a:p>
            <a:r>
              <a:rPr lang="tr-TR" sz="2400" dirty="0" smtClean="0">
                <a:latin typeface="Sanvito Pro" pitchFamily="66" charset="-94"/>
              </a:rPr>
              <a:t>SEBZE VE MEYVE GRUBU</a:t>
            </a:r>
          </a:p>
          <a:p>
            <a:r>
              <a:rPr lang="tr-TR" sz="2400" dirty="0" smtClean="0">
                <a:latin typeface="Sanvito Pro" pitchFamily="66" charset="-94"/>
              </a:rPr>
              <a:t> </a:t>
            </a:r>
            <a:r>
              <a:rPr lang="tr-TR" sz="2400" dirty="0">
                <a:effectLst/>
                <a:latin typeface="Sanvito Pro" pitchFamily="66" charset="-94"/>
              </a:rPr>
              <a:t>H</a:t>
            </a:r>
            <a:r>
              <a:rPr lang="tr-TR" sz="2400" dirty="0" smtClean="0">
                <a:effectLst/>
                <a:latin typeface="Sanvito Pro" pitchFamily="66" charset="-94"/>
              </a:rPr>
              <a:t>er </a:t>
            </a:r>
            <a:r>
              <a:rPr lang="tr-TR" sz="2400" dirty="0">
                <a:effectLst/>
                <a:latin typeface="Sanvito Pro" pitchFamily="66" charset="-94"/>
              </a:rPr>
              <a:t>türlü yenebilen kısmı sebze ve meyve grubu </a:t>
            </a:r>
            <a:r>
              <a:rPr lang="tr-TR" sz="2400" dirty="0" smtClean="0">
                <a:effectLst/>
                <a:latin typeface="Sanvito Pro" pitchFamily="66" charset="-94"/>
              </a:rPr>
              <a:t>altındadır.</a:t>
            </a:r>
          </a:p>
          <a:p>
            <a:r>
              <a:rPr lang="tr-TR" sz="2400" dirty="0" smtClean="0">
                <a:effectLst/>
                <a:latin typeface="Sanvito Pro" pitchFamily="66" charset="-94"/>
              </a:rPr>
              <a:t>Sebze  ve meyveler başta A ve C vitamini  yönünden zengindirler.</a:t>
            </a:r>
          </a:p>
          <a:p>
            <a:r>
              <a:rPr lang="tr-TR" sz="2400" dirty="0" smtClean="0">
                <a:effectLst/>
                <a:latin typeface="Sanvito Pro" pitchFamily="66" charset="-94"/>
              </a:rPr>
              <a:t>Kemik sağılığı için K vitamini de önem taşımaktadır.</a:t>
            </a:r>
            <a:endParaRPr lang="tr-TR" sz="2400" dirty="0">
              <a:effectLst/>
              <a:latin typeface="Sanvito Pro" pitchFamily="66" charset="-94"/>
            </a:endParaRPr>
          </a:p>
          <a:p>
            <a:r>
              <a:rPr lang="tr-TR" sz="2400" dirty="0">
                <a:effectLst/>
                <a:latin typeface="Sanvito Pro" pitchFamily="66" charset="-94"/>
              </a:rPr>
              <a:t>Sebzeler yoğun posa içerikleri nedeniyle bağırsakların çalışmasını düzenlediği ve hızlandığı için D vitamini oluşumunu dolaylı etki arttırır. Bu sayede bağırsakların emilen kalsiyum miktarında artışı gözlemlenir</a:t>
            </a:r>
            <a:endParaRPr lang="tr-TR" sz="2400" dirty="0" smtClean="0">
              <a:effectLst/>
              <a:latin typeface="Sanvito Pro" pitchFamily="66" charset="-94"/>
            </a:endParaRPr>
          </a:p>
          <a:p>
            <a:endParaRPr lang="tr-TR" sz="2400" dirty="0">
              <a:effectLst/>
              <a:latin typeface="Sanvito Pro" pitchFamily="66" charset="-94"/>
            </a:endParaRPr>
          </a:p>
          <a:p>
            <a:endParaRPr lang="tr-TR" sz="2400" dirty="0">
              <a:latin typeface="Sanvito Pro" pitchFamily="66" charset="-94"/>
            </a:endParaRPr>
          </a:p>
        </p:txBody>
      </p:sp>
    </p:spTree>
    <p:extLst>
      <p:ext uri="{BB962C8B-B14F-4D97-AF65-F5344CB8AC3E}">
        <p14:creationId xmlns:p14="http://schemas.microsoft.com/office/powerpoint/2010/main" val="26785701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95536" y="1844824"/>
            <a:ext cx="8568952" cy="4464496"/>
          </a:xfrm>
        </p:spPr>
        <p:txBody>
          <a:bodyPr>
            <a:noAutofit/>
          </a:bodyPr>
          <a:lstStyle/>
          <a:p>
            <a:r>
              <a:rPr lang="tr-TR" sz="2000" dirty="0">
                <a:effectLst/>
              </a:rPr>
              <a:t>Yapılan çalışmada Koreli kadınların bitkisel kaynaklardan kalsiyum alımı </a:t>
            </a:r>
            <a:r>
              <a:rPr lang="tr-TR" sz="2000" dirty="0" err="1">
                <a:effectLst/>
              </a:rPr>
              <a:t>postmenopozal</a:t>
            </a:r>
            <a:r>
              <a:rPr lang="tr-TR" sz="2000" dirty="0">
                <a:effectLst/>
              </a:rPr>
              <a:t> </a:t>
            </a:r>
            <a:r>
              <a:rPr lang="tr-TR" sz="2000" dirty="0" err="1">
                <a:effectLst/>
              </a:rPr>
              <a:t>osteoroporoz</a:t>
            </a:r>
            <a:r>
              <a:rPr lang="tr-TR" sz="2000" dirty="0">
                <a:effectLst/>
              </a:rPr>
              <a:t> riskinin düşürülesi ile yapılan çalışma göstermiş ki;</a:t>
            </a:r>
          </a:p>
          <a:p>
            <a:r>
              <a:rPr lang="tr-TR" sz="2000" dirty="0">
                <a:effectLst/>
              </a:rPr>
              <a:t>Çalışmaya 144 Koreli kadın katılmıştır. En iyi kalsiyum kaynağı süt ve ürünlerine vurgu yapılarak bitkisel kaynaklı kalsiyum alımları, potasyum, A  vitamini, B vitamini analiz edilerek pozitif olarak bitkisel kaynaklı kalsiyum alımı kemik yoğunluğu açısından ilişki bulunmuştur</a:t>
            </a:r>
            <a:r>
              <a:rPr lang="tr-TR" sz="2800" dirty="0">
                <a:effectLst/>
              </a:rPr>
              <a:t>. </a:t>
            </a:r>
            <a:endParaRPr lang="tr-TR" sz="2800" dirty="0" smtClean="0">
              <a:effectLst/>
            </a:endParaRPr>
          </a:p>
          <a:p>
            <a:pPr lvl="0" fontAlgn="base"/>
            <a:r>
              <a:rPr lang="tr-TR" sz="2800" dirty="0" smtClean="0">
                <a:effectLst/>
              </a:rPr>
              <a:t>KAYNAK: </a:t>
            </a:r>
            <a:r>
              <a:rPr lang="tr-TR" sz="2000" dirty="0">
                <a:effectLst/>
              </a:rPr>
              <a:t>Bitkisel kaynaklardan Kalsiyum </a:t>
            </a:r>
            <a:r>
              <a:rPr lang="tr-TR" sz="2000" dirty="0" err="1">
                <a:effectLst/>
              </a:rPr>
              <a:t>postmenopozal</a:t>
            </a:r>
            <a:r>
              <a:rPr lang="tr-TR" sz="2000" dirty="0">
                <a:effectLst/>
              </a:rPr>
              <a:t> Koreli kadınlarda osteoporoz riskini düşürmek için faydaları </a:t>
            </a:r>
            <a:br>
              <a:rPr lang="tr-TR" sz="2000" dirty="0">
                <a:effectLst/>
              </a:rPr>
            </a:br>
            <a:r>
              <a:rPr lang="tr-TR" sz="2000" u="sng" dirty="0" err="1">
                <a:effectLst/>
                <a:hlinkClick r:id="rId2"/>
              </a:rPr>
              <a:t>Hyoung-Moo</a:t>
            </a:r>
            <a:r>
              <a:rPr lang="tr-TR" sz="2000" u="sng" dirty="0">
                <a:effectLst/>
                <a:hlinkClick r:id="rId2"/>
              </a:rPr>
              <a:t> Park</a:t>
            </a:r>
            <a:r>
              <a:rPr lang="tr-TR" sz="2000" dirty="0">
                <a:effectLst/>
                <a:hlinkClick r:id="rId2"/>
              </a:rPr>
              <a:t> </a:t>
            </a:r>
            <a:r>
              <a:rPr lang="tr-TR" sz="2000" dirty="0">
                <a:effectLst/>
              </a:rPr>
              <a:t>a,</a:t>
            </a:r>
          </a:p>
          <a:p>
            <a:pPr lvl="0" fontAlgn="base"/>
            <a:r>
              <a:rPr lang="tr-TR" sz="2000" u="sng" dirty="0" err="1">
                <a:effectLst/>
                <a:hlinkClick r:id="rId2"/>
              </a:rPr>
              <a:t>Jumi</a:t>
            </a:r>
            <a:r>
              <a:rPr lang="tr-TR" sz="2000" u="sng" dirty="0">
                <a:effectLst/>
                <a:hlinkClick r:id="rId2"/>
              </a:rPr>
              <a:t> </a:t>
            </a:r>
            <a:r>
              <a:rPr lang="tr-TR" sz="2000" u="sng" dirty="0" err="1">
                <a:effectLst/>
                <a:hlinkClick r:id="rId2"/>
              </a:rPr>
              <a:t>Heo</a:t>
            </a:r>
            <a:r>
              <a:rPr lang="tr-TR" sz="2000" dirty="0">
                <a:effectLst/>
                <a:hlinkClick r:id="rId2"/>
              </a:rPr>
              <a:t> </a:t>
            </a:r>
            <a:r>
              <a:rPr lang="tr-TR" sz="2000" dirty="0">
                <a:effectLst/>
              </a:rPr>
              <a:t>b</a:t>
            </a:r>
          </a:p>
          <a:p>
            <a:pPr lvl="0" fontAlgn="base"/>
            <a:r>
              <a:rPr lang="tr-TR" sz="2000" u="sng" dirty="0" err="1">
                <a:effectLst/>
                <a:hlinkClick r:id="rId2"/>
              </a:rPr>
              <a:t>Yongsoon</a:t>
            </a:r>
            <a:r>
              <a:rPr lang="tr-TR" sz="2000" u="sng" dirty="0">
                <a:effectLst/>
                <a:hlinkClick r:id="rId2"/>
              </a:rPr>
              <a:t> Park</a:t>
            </a:r>
            <a:r>
              <a:rPr lang="tr-TR" sz="2000" dirty="0">
                <a:effectLst/>
                <a:hlinkClick r:id="rId2"/>
              </a:rPr>
              <a:t> </a:t>
            </a:r>
            <a:r>
              <a:rPr lang="tr-TR" sz="2000" baseline="30000" dirty="0">
                <a:effectLst/>
              </a:rPr>
              <a:t>b,, </a:t>
            </a:r>
            <a:endParaRPr lang="tr-TR" sz="2000" dirty="0">
              <a:effectLst/>
            </a:endParaRPr>
          </a:p>
          <a:p>
            <a:endParaRPr lang="tr-TR" sz="2000" dirty="0"/>
          </a:p>
        </p:txBody>
      </p:sp>
      <p:sp>
        <p:nvSpPr>
          <p:cNvPr id="5" name="Başlık 4"/>
          <p:cNvSpPr>
            <a:spLocks noGrp="1"/>
          </p:cNvSpPr>
          <p:nvPr>
            <p:ph type="title"/>
          </p:nvPr>
        </p:nvSpPr>
        <p:spPr>
          <a:xfrm>
            <a:off x="395536" y="332656"/>
            <a:ext cx="8352928" cy="1202432"/>
          </a:xfrm>
        </p:spPr>
        <p:txBody>
          <a:bodyPr/>
          <a:lstStyle/>
          <a:p>
            <a:r>
              <a:rPr lang="tr-TR" sz="3600" dirty="0" smtClean="0"/>
              <a:t>Bitkisel Kaynaklı Kalsiyum alımının osteoporoz ile ilişkisi (Koreli kadınlar)</a:t>
            </a:r>
            <a:endParaRPr lang="tr-TR" sz="3600" dirty="0"/>
          </a:p>
        </p:txBody>
      </p:sp>
    </p:spTree>
    <p:extLst>
      <p:ext uri="{BB962C8B-B14F-4D97-AF65-F5344CB8AC3E}">
        <p14:creationId xmlns:p14="http://schemas.microsoft.com/office/powerpoint/2010/main" val="995758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p:cNvSpPr>
            <a:spLocks noGrp="1"/>
          </p:cNvSpPr>
          <p:nvPr>
            <p:ph type="body" idx="1"/>
          </p:nvPr>
        </p:nvSpPr>
        <p:spPr>
          <a:xfrm>
            <a:off x="4644008" y="3861048"/>
            <a:ext cx="4644008" cy="1451600"/>
          </a:xfrm>
        </p:spPr>
        <p:txBody>
          <a:bodyPr>
            <a:noAutofit/>
          </a:bodyPr>
          <a:lstStyle/>
          <a:p>
            <a:pPr marL="18288" indent="0">
              <a:buNone/>
            </a:pPr>
            <a:r>
              <a:rPr lang="tr-TR" sz="2800" dirty="0" smtClean="0">
                <a:latin typeface="+mj-lt"/>
              </a:rPr>
              <a:t>ET, YUMURTA VE KURUBAKLAGİL GRUBU</a:t>
            </a:r>
          </a:p>
          <a:p>
            <a:pPr marL="18288" indent="0">
              <a:buNone/>
            </a:pPr>
            <a:endParaRPr lang="tr-TR" sz="2800" dirty="0">
              <a:latin typeface="+mj-lt"/>
            </a:endParaRPr>
          </a:p>
        </p:txBody>
      </p:sp>
      <p:sp>
        <p:nvSpPr>
          <p:cNvPr id="7" name="Başlık 6"/>
          <p:cNvSpPr>
            <a:spLocks noGrp="1"/>
          </p:cNvSpPr>
          <p:nvPr>
            <p:ph type="title"/>
          </p:nvPr>
        </p:nvSpPr>
        <p:spPr>
          <a:xfrm>
            <a:off x="395536" y="188640"/>
            <a:ext cx="6035040" cy="3656856"/>
          </a:xfrm>
        </p:spPr>
        <p:txBody>
          <a:bodyPr/>
          <a:lstStyle/>
          <a:p>
            <a:r>
              <a:rPr lang="tr-TR" sz="2400" dirty="0" smtClean="0">
                <a:effectLst/>
                <a:latin typeface="Sanvito Pro" pitchFamily="66" charset="-94"/>
              </a:rPr>
              <a:t>   </a:t>
            </a:r>
            <a:r>
              <a:rPr lang="tr-TR" sz="2400" dirty="0" smtClean="0">
                <a:effectLst/>
                <a:latin typeface="+mn-lt"/>
              </a:rPr>
              <a:t>Bu </a:t>
            </a:r>
            <a:r>
              <a:rPr lang="tr-TR" sz="2400" dirty="0">
                <a:effectLst/>
                <a:latin typeface="+mn-lt"/>
              </a:rPr>
              <a:t>grubun içerdiği ve OP’a etki mekanizmasında en fazla etkiye sahip olan proteindir. Protein tüm dünyada osteoporoza sebep olan bir besin yapı taşı olarak tanımlanmaktadır. Et ve baklagillerin grupların fazla tüketimi osteoporoz görülme sıklığını arttıtır. Fazla protein tüketimi idrardan kalsiyum atımını arttırdığı bilinmektedir ve böylelikle kemik yapısının bozulmasına sebep </a:t>
            </a:r>
            <a:r>
              <a:rPr lang="tr-TR" sz="2400" dirty="0" smtClean="0">
                <a:effectLst/>
                <a:latin typeface="+mn-lt"/>
              </a:rPr>
              <a:t>olur.</a:t>
            </a:r>
            <a:endParaRPr lang="tr-TR" sz="2400" dirty="0">
              <a:latin typeface="+mn-lt"/>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14532862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043608" y="24111"/>
            <a:ext cx="7543800" cy="914400"/>
          </a:xfrm>
        </p:spPr>
        <p:txBody>
          <a:bodyPr/>
          <a:lstStyle/>
          <a:p>
            <a:r>
              <a:rPr lang="tr-TR" sz="5400" dirty="0" smtClean="0">
                <a:latin typeface="Sanvito Pro" pitchFamily="66" charset="-94"/>
              </a:rPr>
              <a:t>           </a:t>
            </a:r>
            <a:r>
              <a:rPr lang="tr-TR" sz="5400" dirty="0" smtClean="0"/>
              <a:t>BESİN ÖĞELERİ</a:t>
            </a:r>
            <a:endParaRPr lang="tr-TR" sz="5400" dirty="0"/>
          </a:p>
        </p:txBody>
      </p:sp>
      <p:sp>
        <p:nvSpPr>
          <p:cNvPr id="4" name="İçerik Yer Tutucusu 3"/>
          <p:cNvSpPr>
            <a:spLocks noGrp="1"/>
          </p:cNvSpPr>
          <p:nvPr>
            <p:ph sz="quarter" idx="13"/>
          </p:nvPr>
        </p:nvSpPr>
        <p:spPr>
          <a:xfrm>
            <a:off x="827584" y="908720"/>
            <a:ext cx="3456384" cy="5472608"/>
          </a:xfrm>
        </p:spPr>
        <p:txBody>
          <a:bodyPr>
            <a:normAutofit fontScale="70000" lnSpcReduction="20000"/>
          </a:bodyPr>
          <a:lstStyle/>
          <a:p>
            <a:pPr marL="18288" indent="0">
              <a:buNone/>
            </a:pPr>
            <a:r>
              <a:rPr lang="tr-TR" sz="2000" dirty="0" smtClean="0">
                <a:latin typeface="Sanvito Pro" pitchFamily="66" charset="-94"/>
              </a:rPr>
              <a:t> </a:t>
            </a:r>
          </a:p>
          <a:p>
            <a:pPr marL="18288" indent="0">
              <a:buNone/>
            </a:pPr>
            <a:endParaRPr lang="tr-TR" dirty="0" smtClean="0">
              <a:latin typeface="Sanvito Pro" pitchFamily="66" charset="-94"/>
            </a:endParaRPr>
          </a:p>
          <a:p>
            <a:pPr marL="18288" indent="0">
              <a:buNone/>
            </a:pPr>
            <a:r>
              <a:rPr lang="tr-TR" sz="2600" dirty="0" smtClean="0">
                <a:effectLst/>
              </a:rPr>
              <a:t>VİTAMİNLER</a:t>
            </a:r>
          </a:p>
          <a:p>
            <a:pPr marL="18288" indent="0">
              <a:buNone/>
            </a:pPr>
            <a:endParaRPr lang="tr-TR" sz="2400" dirty="0">
              <a:effectLst/>
            </a:endParaRPr>
          </a:p>
          <a:p>
            <a:r>
              <a:rPr lang="tr-TR" sz="3400" dirty="0" smtClean="0">
                <a:effectLst/>
              </a:rPr>
              <a:t>Vitaminlerin </a:t>
            </a:r>
            <a:r>
              <a:rPr lang="tr-TR" sz="3400" dirty="0">
                <a:effectLst/>
              </a:rPr>
              <a:t>vücudumuzdaki etkisi </a:t>
            </a:r>
            <a:r>
              <a:rPr lang="tr-TR" sz="3400" dirty="0" err="1">
                <a:effectLst/>
              </a:rPr>
              <a:t>metobolitik</a:t>
            </a:r>
            <a:r>
              <a:rPr lang="tr-TR" sz="3400" dirty="0">
                <a:effectLst/>
              </a:rPr>
              <a:t> tepkimelerin </a:t>
            </a:r>
            <a:r>
              <a:rPr lang="tr-TR" sz="3400" dirty="0" err="1">
                <a:effectLst/>
              </a:rPr>
              <a:t>düzenlenlenmesinde</a:t>
            </a:r>
            <a:r>
              <a:rPr lang="tr-TR" sz="3400" dirty="0">
                <a:effectLst/>
              </a:rPr>
              <a:t> görev yapar. Görevleri arasında büyüme ve gelişmeye destek, sağlıklı bireylerin gen aktarımı, sinir ve sindirim </a:t>
            </a:r>
            <a:r>
              <a:rPr lang="tr-TR" sz="3400" dirty="0" smtClean="0">
                <a:effectLst/>
              </a:rPr>
              <a:t>sistemini destek </a:t>
            </a:r>
            <a:r>
              <a:rPr lang="tr-TR" sz="3400" dirty="0">
                <a:effectLst/>
              </a:rPr>
              <a:t>olarak görevlere </a:t>
            </a:r>
            <a:r>
              <a:rPr lang="tr-TR" sz="3400" dirty="0" smtClean="0">
                <a:effectLst/>
              </a:rPr>
              <a:t>sahiptir.</a:t>
            </a:r>
          </a:p>
          <a:p>
            <a:endParaRPr lang="tr-TR" sz="2400" dirty="0">
              <a:effectLst/>
              <a:latin typeface="Sanvito Pro" pitchFamily="66" charset="-94"/>
            </a:endParaRPr>
          </a:p>
          <a:p>
            <a:endParaRPr lang="tr-TR" sz="2400" dirty="0" smtClean="0">
              <a:effectLst/>
              <a:latin typeface="Sanvito Pro" pitchFamily="66" charset="-94"/>
            </a:endParaRPr>
          </a:p>
          <a:p>
            <a:endParaRPr lang="tr-TR" dirty="0">
              <a:effectLst/>
              <a:latin typeface="Sanvito Pro" pitchFamily="66" charset="-94"/>
            </a:endParaRPr>
          </a:p>
          <a:p>
            <a:endParaRPr lang="tr-TR" dirty="0" smtClean="0">
              <a:effectLst/>
              <a:latin typeface="Sanvito Pro" pitchFamily="66" charset="-94"/>
            </a:endParaRPr>
          </a:p>
          <a:p>
            <a:pPr marL="18288" indent="0">
              <a:buNone/>
            </a:pPr>
            <a:endParaRPr lang="tr-TR" dirty="0">
              <a:latin typeface="Sanvito Pro" pitchFamily="66" charset="-94"/>
            </a:endParaRPr>
          </a:p>
        </p:txBody>
      </p:sp>
      <p:sp>
        <p:nvSpPr>
          <p:cNvPr id="5" name="İçerik Yer Tutucusu 4"/>
          <p:cNvSpPr>
            <a:spLocks noGrp="1"/>
          </p:cNvSpPr>
          <p:nvPr>
            <p:ph sz="quarter" idx="14"/>
          </p:nvPr>
        </p:nvSpPr>
        <p:spPr>
          <a:xfrm>
            <a:off x="4932040" y="908720"/>
            <a:ext cx="3528392" cy="5472608"/>
          </a:xfrm>
        </p:spPr>
        <p:txBody>
          <a:bodyPr>
            <a:normAutofit lnSpcReduction="10000"/>
          </a:bodyPr>
          <a:lstStyle/>
          <a:p>
            <a:r>
              <a:rPr lang="tr-TR" sz="2000" dirty="0" smtClean="0">
                <a:effectLst/>
              </a:rPr>
              <a:t> </a:t>
            </a:r>
          </a:p>
          <a:p>
            <a:endParaRPr lang="tr-TR" sz="2000" dirty="0">
              <a:effectLst/>
            </a:endParaRPr>
          </a:p>
          <a:p>
            <a:endParaRPr lang="tr-TR" sz="2000" dirty="0" smtClean="0">
              <a:effectLst/>
            </a:endParaRPr>
          </a:p>
          <a:p>
            <a:pPr marL="18288" indent="0">
              <a:buNone/>
            </a:pPr>
            <a:r>
              <a:rPr lang="tr-TR" sz="2000" dirty="0" smtClean="0">
                <a:effectLst/>
              </a:rPr>
              <a:t>        MİNERALLER</a:t>
            </a:r>
            <a:endParaRPr lang="tr-TR" sz="2000" dirty="0">
              <a:effectLst/>
            </a:endParaRPr>
          </a:p>
          <a:p>
            <a:endParaRPr lang="tr-TR" sz="2000" dirty="0" smtClean="0">
              <a:effectLst/>
            </a:endParaRPr>
          </a:p>
          <a:p>
            <a:r>
              <a:rPr lang="tr-TR" sz="2400" dirty="0" smtClean="0">
                <a:effectLst/>
              </a:rPr>
              <a:t>Vücudumuzun </a:t>
            </a:r>
            <a:r>
              <a:rPr lang="tr-TR" sz="2400" dirty="0">
                <a:effectLst/>
              </a:rPr>
              <a:t>%4-5’i minerallerden oluşmuştur. Kemiklerimizin yapı taşı olan vücudumuzun yarısı kalsiyumdan oluşmaktadır. ¼ ‘ü ise fosfordan oluşmaktadır. </a:t>
            </a:r>
            <a:endParaRPr lang="tr-TR" sz="2400" dirty="0" smtClean="0">
              <a:effectLst/>
            </a:endParaRPr>
          </a:p>
          <a:p>
            <a:endParaRPr lang="tr-TR" dirty="0">
              <a:effectLst/>
            </a:endParaRPr>
          </a:p>
          <a:p>
            <a:endParaRPr lang="tr-TR" dirty="0" smtClean="0">
              <a:effectLst/>
            </a:endParaRPr>
          </a:p>
          <a:p>
            <a:endParaRPr lang="tr-TR" dirty="0">
              <a:effectLst/>
            </a:endParaRPr>
          </a:p>
          <a:p>
            <a:endParaRPr lang="tr-TR" dirty="0" smtClean="0">
              <a:effectLst/>
            </a:endParaRPr>
          </a:p>
          <a:p>
            <a:endParaRPr lang="tr-TR" dirty="0"/>
          </a:p>
        </p:txBody>
      </p:sp>
    </p:spTree>
    <p:extLst>
      <p:ext uri="{BB962C8B-B14F-4D97-AF65-F5344CB8AC3E}">
        <p14:creationId xmlns:p14="http://schemas.microsoft.com/office/powerpoint/2010/main" val="232663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27584" y="1988840"/>
            <a:ext cx="7776864" cy="4248472"/>
          </a:xfrm>
        </p:spPr>
        <p:txBody>
          <a:bodyPr>
            <a:normAutofit/>
          </a:bodyPr>
          <a:lstStyle/>
          <a:p>
            <a:r>
              <a:rPr lang="tr-TR" sz="2400" dirty="0">
                <a:effectLst/>
              </a:rPr>
              <a:t>Kalsiyum minerali iskelet </a:t>
            </a:r>
            <a:r>
              <a:rPr lang="tr-TR" sz="2400" dirty="0" err="1">
                <a:effectLst/>
              </a:rPr>
              <a:t>mineralizasyonunda</a:t>
            </a:r>
            <a:r>
              <a:rPr lang="tr-TR" sz="2400" dirty="0">
                <a:effectLst/>
              </a:rPr>
              <a:t> ve biyolojik </a:t>
            </a:r>
            <a:r>
              <a:rPr lang="tr-TR" sz="2400" dirty="0" err="1">
                <a:effectLst/>
              </a:rPr>
              <a:t>foksiyonlarda</a:t>
            </a:r>
            <a:r>
              <a:rPr lang="tr-TR" sz="2400" dirty="0">
                <a:effectLst/>
              </a:rPr>
              <a:t> rol almaktadır</a:t>
            </a:r>
            <a:r>
              <a:rPr lang="tr-TR" sz="2400" dirty="0" smtClean="0">
                <a:effectLst/>
              </a:rPr>
              <a:t>.</a:t>
            </a:r>
          </a:p>
          <a:p>
            <a:endParaRPr lang="tr-TR" sz="2400" dirty="0">
              <a:effectLst/>
            </a:endParaRPr>
          </a:p>
          <a:p>
            <a:r>
              <a:rPr lang="tr-TR" sz="2400" dirty="0">
                <a:effectLst/>
              </a:rPr>
              <a:t> </a:t>
            </a:r>
            <a:r>
              <a:rPr lang="tr-TR" sz="2400" dirty="0" smtClean="0">
                <a:effectLst/>
              </a:rPr>
              <a:t> </a:t>
            </a:r>
            <a:r>
              <a:rPr lang="tr-TR" sz="2400" dirty="0">
                <a:effectLst/>
              </a:rPr>
              <a:t>Kalsiyumun birikimi </a:t>
            </a:r>
            <a:r>
              <a:rPr lang="tr-TR" sz="2400" dirty="0" err="1">
                <a:effectLst/>
              </a:rPr>
              <a:t>fetal</a:t>
            </a:r>
            <a:r>
              <a:rPr lang="tr-TR" sz="2400" dirty="0">
                <a:effectLst/>
              </a:rPr>
              <a:t> dönemde başlar çocukluk ve ergenlik döneminde artar erişkinlik devresinde yaklaşık 20-30 yaşlarında en yüksek seviyeye kadar çıkar ve daha sonra yılda %1-2 oranında azalmaya başlar.</a:t>
            </a:r>
            <a:endParaRPr lang="tr-TR" sz="2400" dirty="0"/>
          </a:p>
        </p:txBody>
      </p:sp>
      <p:sp>
        <p:nvSpPr>
          <p:cNvPr id="3" name="Başlık 2"/>
          <p:cNvSpPr>
            <a:spLocks noGrp="1"/>
          </p:cNvSpPr>
          <p:nvPr>
            <p:ph type="title"/>
          </p:nvPr>
        </p:nvSpPr>
        <p:spPr>
          <a:xfrm>
            <a:off x="467544" y="260648"/>
            <a:ext cx="8208912" cy="1607096"/>
          </a:xfrm>
        </p:spPr>
        <p:txBody>
          <a:bodyPr/>
          <a:lstStyle/>
          <a:p>
            <a:r>
              <a:rPr lang="tr-TR" sz="3200" dirty="0" smtClean="0"/>
              <a:t>KALSİYUM  VE D VİTAMİNİ  METABOLİZMASI VE OSTEOPOROZLA İLİŞKİSİ </a:t>
            </a:r>
            <a:endParaRPr lang="tr-TR" sz="3200" dirty="0"/>
          </a:p>
        </p:txBody>
      </p:sp>
    </p:spTree>
    <p:extLst>
      <p:ext uri="{BB962C8B-B14F-4D97-AF65-F5344CB8AC3E}">
        <p14:creationId xmlns:p14="http://schemas.microsoft.com/office/powerpoint/2010/main" val="35017340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83568" y="1556792"/>
            <a:ext cx="7920880" cy="4392488"/>
          </a:xfrm>
        </p:spPr>
        <p:txBody>
          <a:bodyPr>
            <a:normAutofit/>
          </a:bodyPr>
          <a:lstStyle/>
          <a:p>
            <a:r>
              <a:rPr lang="tr-TR" sz="2800" dirty="0">
                <a:effectLst/>
              </a:rPr>
              <a:t>B</a:t>
            </a:r>
            <a:r>
              <a:rPr lang="tr-TR" sz="2800" dirty="0" smtClean="0">
                <a:effectLst/>
              </a:rPr>
              <a:t>eslenme</a:t>
            </a:r>
            <a:r>
              <a:rPr lang="tr-TR" sz="2800" dirty="0">
                <a:effectLst/>
              </a:rPr>
              <a:t>, karın doyurmak, açlık duygusunu bastırmak kesinlikle değildir. Sağlığın korumak, yaşam kalitesini yükseltmek vücudun gereksinimi olan besin öğelerini yeterli miktarda ve uygun zamanlarda alınması </a:t>
            </a:r>
            <a:r>
              <a:rPr lang="tr-TR" sz="2800" dirty="0" smtClean="0">
                <a:effectLst/>
              </a:rPr>
              <a:t>gerekmektedir.</a:t>
            </a:r>
          </a:p>
          <a:p>
            <a:r>
              <a:rPr lang="tr-TR" sz="2800" dirty="0"/>
              <a:t>Sağlıklı ve üreten olabilmek için bedenen, ruhsal, akıl sağlığı, sosyal yönden vücut yapısının bozulmadan işlemesidir. </a:t>
            </a:r>
          </a:p>
        </p:txBody>
      </p:sp>
      <p:sp>
        <p:nvSpPr>
          <p:cNvPr id="3" name="Başlık 2"/>
          <p:cNvSpPr>
            <a:spLocks noGrp="1"/>
          </p:cNvSpPr>
          <p:nvPr>
            <p:ph type="title"/>
          </p:nvPr>
        </p:nvSpPr>
        <p:spPr>
          <a:xfrm>
            <a:off x="467544" y="260648"/>
            <a:ext cx="8136904" cy="914400"/>
          </a:xfrm>
        </p:spPr>
        <p:txBody>
          <a:bodyPr/>
          <a:lstStyle/>
          <a:p>
            <a:r>
              <a:rPr lang="tr-TR" sz="3600" dirty="0"/>
              <a:t> </a:t>
            </a:r>
            <a:r>
              <a:rPr lang="tr-TR" sz="3600" dirty="0" smtClean="0"/>
              <a:t>            </a:t>
            </a:r>
            <a:r>
              <a:rPr lang="tr-TR" sz="4400" dirty="0" smtClean="0">
                <a:latin typeface="+mn-lt"/>
              </a:rPr>
              <a:t>SAĞLIKLI BESLENME</a:t>
            </a:r>
            <a:endParaRPr lang="tr-TR" sz="4400" dirty="0">
              <a:latin typeface="+mn-lt"/>
            </a:endParaRPr>
          </a:p>
        </p:txBody>
      </p:sp>
    </p:spTree>
    <p:extLst>
      <p:ext uri="{BB962C8B-B14F-4D97-AF65-F5344CB8AC3E}">
        <p14:creationId xmlns:p14="http://schemas.microsoft.com/office/powerpoint/2010/main" val="12165726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27584" y="685801"/>
            <a:ext cx="7402016" cy="4759423"/>
          </a:xfrm>
        </p:spPr>
        <p:txBody>
          <a:bodyPr>
            <a:normAutofit/>
          </a:bodyPr>
          <a:lstStyle/>
          <a:p>
            <a:r>
              <a:rPr lang="tr-TR" sz="2400" dirty="0">
                <a:effectLst/>
              </a:rPr>
              <a:t>Kalsiyum basit difüzyon veya aktif </a:t>
            </a:r>
            <a:r>
              <a:rPr lang="tr-TR" sz="2400" dirty="0" err="1">
                <a:effectLst/>
              </a:rPr>
              <a:t>düfüzyon</a:t>
            </a:r>
            <a:r>
              <a:rPr lang="tr-TR" sz="2400" dirty="0">
                <a:effectLst/>
              </a:rPr>
              <a:t> mekanizmasıyla </a:t>
            </a:r>
            <a:r>
              <a:rPr lang="tr-TR" sz="2400" dirty="0" smtClean="0">
                <a:effectLst/>
              </a:rPr>
              <a:t>emilmektedir.</a:t>
            </a:r>
          </a:p>
          <a:p>
            <a:pPr marL="18288" indent="0">
              <a:buNone/>
            </a:pPr>
            <a:endParaRPr lang="tr-TR" sz="2400" dirty="0" smtClean="0">
              <a:effectLst/>
            </a:endParaRPr>
          </a:p>
          <a:p>
            <a:r>
              <a:rPr lang="tr-TR" sz="2400" dirty="0">
                <a:effectLst/>
              </a:rPr>
              <a:t>Kalsiyum ince </a:t>
            </a:r>
            <a:r>
              <a:rPr lang="tr-TR" sz="2400" dirty="0" err="1">
                <a:effectLst/>
              </a:rPr>
              <a:t>barsaklar</a:t>
            </a:r>
            <a:r>
              <a:rPr lang="tr-TR" sz="2400" dirty="0">
                <a:effectLst/>
              </a:rPr>
              <a:t> da ve az da olsa mide de </a:t>
            </a:r>
            <a:r>
              <a:rPr lang="tr-TR" sz="2400" dirty="0" smtClean="0">
                <a:effectLst/>
              </a:rPr>
              <a:t>emilmektedir.</a:t>
            </a:r>
          </a:p>
          <a:p>
            <a:pPr marL="18288" indent="0">
              <a:buNone/>
            </a:pPr>
            <a:endParaRPr lang="tr-TR" sz="2400" dirty="0" smtClean="0">
              <a:effectLst/>
            </a:endParaRPr>
          </a:p>
          <a:p>
            <a:r>
              <a:rPr lang="tr-TR" sz="2400" dirty="0">
                <a:effectLst/>
              </a:rPr>
              <a:t>Diyetle alınan kalsiyum emilimi gereksinim arttığında (gebelik vb.) daha çok ince </a:t>
            </a:r>
            <a:r>
              <a:rPr lang="tr-TR" sz="2400" dirty="0" smtClean="0">
                <a:effectLst/>
              </a:rPr>
              <a:t>bağırsaklar da </a:t>
            </a:r>
            <a:r>
              <a:rPr lang="tr-TR" sz="2400" dirty="0">
                <a:effectLst/>
              </a:rPr>
              <a:t>emilim artıyor. Bu durumda mineral kaybı meydana gelerek kaybedilen mineralin yerine koyulması gerekmektedir</a:t>
            </a:r>
            <a:endParaRPr lang="tr-TR" sz="2400" dirty="0"/>
          </a:p>
        </p:txBody>
      </p:sp>
    </p:spTree>
    <p:extLst>
      <p:ext uri="{BB962C8B-B14F-4D97-AF65-F5344CB8AC3E}">
        <p14:creationId xmlns:p14="http://schemas.microsoft.com/office/powerpoint/2010/main" val="38114792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755576" y="908720"/>
            <a:ext cx="7200800" cy="4824536"/>
          </a:xfrm>
        </p:spPr>
        <p:txBody>
          <a:bodyPr/>
          <a:lstStyle/>
          <a:p>
            <a:r>
              <a:rPr lang="tr-TR" sz="2400" dirty="0">
                <a:effectLst/>
              </a:rPr>
              <a:t>Kalsiyumun kullanılmadın da D vitamininin rolü büyüktür. Böbrekte vitamin D’nin </a:t>
            </a:r>
            <a:r>
              <a:rPr lang="tr-TR" sz="2400" dirty="0" err="1">
                <a:effectLst/>
              </a:rPr>
              <a:t>hidroksilasyonu</a:t>
            </a:r>
            <a:r>
              <a:rPr lang="tr-TR" sz="2400" dirty="0">
                <a:effectLst/>
              </a:rPr>
              <a:t> ile oluşan 1,25 </a:t>
            </a:r>
            <a:r>
              <a:rPr lang="tr-TR" sz="2400" dirty="0" err="1">
                <a:effectLst/>
              </a:rPr>
              <a:t>dihidroksi</a:t>
            </a:r>
            <a:r>
              <a:rPr lang="tr-TR" sz="2400" dirty="0">
                <a:effectLst/>
              </a:rPr>
              <a:t> vitamin kalsiyum bağlayan protein sentezini uyararak kalsiyumun emilimini arttırır</a:t>
            </a:r>
            <a:r>
              <a:rPr lang="tr-TR" sz="2400" dirty="0" smtClean="0">
                <a:effectLst/>
              </a:rPr>
              <a:t>.</a:t>
            </a:r>
          </a:p>
          <a:p>
            <a:endParaRPr lang="tr-TR" sz="2400" dirty="0">
              <a:effectLst/>
            </a:endParaRPr>
          </a:p>
          <a:p>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9652736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99592" y="476672"/>
            <a:ext cx="7560840" cy="5616624"/>
          </a:xfrm>
        </p:spPr>
      </p:pic>
    </p:spTree>
    <p:extLst>
      <p:ext uri="{BB962C8B-B14F-4D97-AF65-F5344CB8AC3E}">
        <p14:creationId xmlns:p14="http://schemas.microsoft.com/office/powerpoint/2010/main" val="6230653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27584" y="685801"/>
            <a:ext cx="7632848" cy="5119463"/>
          </a:xfrm>
        </p:spPr>
        <p:txBody>
          <a:bodyPr>
            <a:normAutofit/>
          </a:bodyPr>
          <a:lstStyle/>
          <a:p>
            <a:r>
              <a:rPr lang="tr-TR" sz="2400" dirty="0">
                <a:effectLst/>
              </a:rPr>
              <a:t>ABD Tıp Enstitüsü Besin ve Besleneme Komitesinde değişik yaş gruplarında günlük alması gereken kalsiyum miktarları belirlenmiştir.</a:t>
            </a:r>
          </a:p>
          <a:p>
            <a:pPr lvl="0"/>
            <a:r>
              <a:rPr lang="tr-TR" sz="2400" dirty="0">
                <a:effectLst/>
              </a:rPr>
              <a:t>0-6 ay 210 mg</a:t>
            </a:r>
          </a:p>
          <a:p>
            <a:pPr lvl="0"/>
            <a:r>
              <a:rPr lang="tr-TR" sz="2400" dirty="0">
                <a:effectLst/>
              </a:rPr>
              <a:t>7-12 ay 270 mg</a:t>
            </a:r>
          </a:p>
          <a:p>
            <a:pPr lvl="0"/>
            <a:r>
              <a:rPr lang="tr-TR" sz="2400" dirty="0">
                <a:effectLst/>
              </a:rPr>
              <a:t>1-3 yaş 500 mg</a:t>
            </a:r>
          </a:p>
          <a:p>
            <a:pPr lvl="0"/>
            <a:r>
              <a:rPr lang="tr-TR" sz="2400" dirty="0">
                <a:effectLst/>
              </a:rPr>
              <a:t>4-8 yaş 800 mg</a:t>
            </a:r>
          </a:p>
          <a:p>
            <a:pPr lvl="0"/>
            <a:r>
              <a:rPr lang="tr-TR" sz="2400" dirty="0">
                <a:effectLst/>
              </a:rPr>
              <a:t>9-18 yaş 1300 mg</a:t>
            </a:r>
          </a:p>
          <a:p>
            <a:pPr lvl="0"/>
            <a:r>
              <a:rPr lang="tr-TR" sz="2400" dirty="0">
                <a:effectLst/>
              </a:rPr>
              <a:t>19-50 yaş 1000 mg</a:t>
            </a:r>
          </a:p>
          <a:p>
            <a:pPr lvl="0"/>
            <a:r>
              <a:rPr lang="tr-TR" sz="2400" dirty="0">
                <a:effectLst/>
              </a:rPr>
              <a:t>51 yaş üstü 1200 mg </a:t>
            </a:r>
            <a:r>
              <a:rPr lang="tr-TR" sz="2400" dirty="0" err="1">
                <a:effectLst/>
              </a:rPr>
              <a:t>dır</a:t>
            </a:r>
            <a:r>
              <a:rPr lang="tr-TR" sz="2400" dirty="0">
                <a:effectLst/>
              </a:rPr>
              <a:t>.(beslenme kit)</a:t>
            </a:r>
          </a:p>
          <a:p>
            <a:endParaRPr lang="tr-TR" dirty="0"/>
          </a:p>
        </p:txBody>
      </p:sp>
    </p:spTree>
    <p:extLst>
      <p:ext uri="{BB962C8B-B14F-4D97-AF65-F5344CB8AC3E}">
        <p14:creationId xmlns:p14="http://schemas.microsoft.com/office/powerpoint/2010/main" val="27892781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2"/>
          <p:cNvSpPr>
            <a:spLocks noGrp="1"/>
          </p:cNvSpPr>
          <p:nvPr>
            <p:ph idx="1"/>
          </p:nvPr>
        </p:nvSpPr>
        <p:spPr>
          <a:xfrm>
            <a:off x="1116013" y="685800"/>
            <a:ext cx="7113587" cy="4614863"/>
          </a:xfrm>
        </p:spPr>
        <p:txBody>
          <a:bodyPr>
            <a:normAutofit/>
          </a:bodyPr>
          <a:lstStyle/>
          <a:p>
            <a:r>
              <a:rPr lang="tr-TR" sz="2400" dirty="0">
                <a:effectLst/>
              </a:rPr>
              <a:t>Kalsiyum ihtiyacını karşılamak için en iyi kaynakları bilmek gerekir . Bunların başında süt ve ürünleri gelmektedir. İnek sütünün kalsiyum değeri anne sütünden yüksektir. Diğer kaynaklar yeşil yapraklı sebzeler, pekmez, fındık, kurun-baklagiller iyi bir kaynaktır.</a:t>
            </a:r>
            <a:endParaRPr lang="tr-TR" sz="24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15745607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83568" y="1628800"/>
            <a:ext cx="7776864" cy="4392488"/>
          </a:xfrm>
        </p:spPr>
        <p:txBody>
          <a:bodyPr>
            <a:normAutofit lnSpcReduction="10000"/>
          </a:bodyPr>
          <a:lstStyle/>
          <a:p>
            <a:r>
              <a:rPr lang="tr-TR" sz="2400" dirty="0" smtClean="0"/>
              <a:t>En önemli kaynak güneştir.</a:t>
            </a:r>
          </a:p>
          <a:p>
            <a:endParaRPr lang="tr-TR" sz="2400" dirty="0" smtClean="0"/>
          </a:p>
          <a:p>
            <a:r>
              <a:rPr lang="tr-TR" sz="2400" dirty="0">
                <a:effectLst/>
              </a:rPr>
              <a:t>Vücudumuzda D vitaminin ön  maddeleri bulunmakta derinin güneşin </a:t>
            </a:r>
            <a:r>
              <a:rPr lang="tr-TR" sz="2400" dirty="0" err="1">
                <a:effectLst/>
              </a:rPr>
              <a:t>ultroviyole</a:t>
            </a:r>
            <a:r>
              <a:rPr lang="tr-TR" sz="2400" dirty="0">
                <a:effectLst/>
              </a:rPr>
              <a:t> ışınlarının belli dalga boyunda derimize temas etmesi ile bu ön maddeler vücudumuzda D vitamini yapılabilmektedir. Güneş ışığının deri üzerindeki etkisiyle 7-dehidrokolesterol </a:t>
            </a:r>
            <a:r>
              <a:rPr lang="tr-TR" sz="2400" dirty="0" err="1">
                <a:effectLst/>
              </a:rPr>
              <a:t>previtamin</a:t>
            </a:r>
            <a:r>
              <a:rPr lang="tr-TR" sz="2400" dirty="0">
                <a:effectLst/>
              </a:rPr>
              <a:t> D’ye dönüşmektedir. Isıya bağlı olarak  </a:t>
            </a:r>
            <a:r>
              <a:rPr lang="tr-TR" sz="2400" dirty="0" err="1">
                <a:effectLst/>
              </a:rPr>
              <a:t>izomerinasyon</a:t>
            </a:r>
            <a:r>
              <a:rPr lang="tr-TR" sz="2400" dirty="0">
                <a:effectLst/>
              </a:rPr>
              <a:t> olayı ile D vitamini </a:t>
            </a:r>
            <a:r>
              <a:rPr lang="tr-TR" sz="2400" dirty="0" err="1" smtClean="0">
                <a:effectLst/>
              </a:rPr>
              <a:t>metobolize</a:t>
            </a:r>
            <a:r>
              <a:rPr lang="tr-TR" sz="2400" dirty="0" smtClean="0">
                <a:effectLst/>
              </a:rPr>
              <a:t> </a:t>
            </a:r>
            <a:r>
              <a:rPr lang="tr-TR" sz="2400" dirty="0">
                <a:effectLst/>
              </a:rPr>
              <a:t>edilmektedir.  Hormonlar, kana salgılanan ve uzak dokuları da etkileyen kimyasal </a:t>
            </a:r>
            <a:r>
              <a:rPr lang="tr-TR" sz="2400" dirty="0" smtClean="0">
                <a:effectLst/>
              </a:rPr>
              <a:t>maddelerdir</a:t>
            </a:r>
            <a:r>
              <a:rPr lang="tr-TR" dirty="0" smtClean="0">
                <a:effectLst/>
              </a:rPr>
              <a:t>. </a:t>
            </a:r>
            <a:endParaRPr lang="tr-TR" dirty="0"/>
          </a:p>
        </p:txBody>
      </p:sp>
      <p:sp>
        <p:nvSpPr>
          <p:cNvPr id="3" name="Başlık 2"/>
          <p:cNvSpPr>
            <a:spLocks noGrp="1"/>
          </p:cNvSpPr>
          <p:nvPr>
            <p:ph type="title"/>
          </p:nvPr>
        </p:nvSpPr>
        <p:spPr>
          <a:xfrm>
            <a:off x="683568" y="404664"/>
            <a:ext cx="7831832" cy="914400"/>
          </a:xfrm>
        </p:spPr>
        <p:txBody>
          <a:bodyPr/>
          <a:lstStyle/>
          <a:p>
            <a:r>
              <a:rPr lang="tr-TR" sz="3600" dirty="0" smtClean="0"/>
              <a:t>    D VİTAMİNİ MEKANİZMASI </a:t>
            </a:r>
            <a:endParaRPr lang="tr-TR" sz="3600" dirty="0"/>
          </a:p>
        </p:txBody>
      </p:sp>
    </p:spTree>
    <p:extLst>
      <p:ext uri="{BB962C8B-B14F-4D97-AF65-F5344CB8AC3E}">
        <p14:creationId xmlns:p14="http://schemas.microsoft.com/office/powerpoint/2010/main" val="5438197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99592" y="685801"/>
            <a:ext cx="7330008" cy="4687415"/>
          </a:xfrm>
        </p:spPr>
        <p:txBody>
          <a:bodyPr/>
          <a:lstStyle/>
          <a:p>
            <a:r>
              <a:rPr lang="tr-TR" sz="2400" dirty="0">
                <a:effectLst/>
              </a:rPr>
              <a:t>D vitamini genel dolaşımda karaciğere taşınmakta ve burada 25-hidroksilaz enzimi ile 25-hidroksikolekalsiferol molekülüne </a:t>
            </a:r>
            <a:r>
              <a:rPr lang="tr-TR" sz="2400" dirty="0" err="1">
                <a:effectLst/>
              </a:rPr>
              <a:t>dönüştürlmektedir</a:t>
            </a:r>
            <a:r>
              <a:rPr lang="tr-TR" sz="2400" dirty="0">
                <a:effectLst/>
              </a:rPr>
              <a:t>. Bu molekül böbreklerde 1.25 </a:t>
            </a:r>
            <a:r>
              <a:rPr lang="tr-TR" sz="2400" dirty="0" err="1">
                <a:effectLst/>
              </a:rPr>
              <a:t>dihidroksikolekalsiferole</a:t>
            </a:r>
            <a:r>
              <a:rPr lang="tr-TR" sz="2400" dirty="0">
                <a:effectLst/>
              </a:rPr>
              <a:t> çevrilmektedir</a:t>
            </a:r>
            <a:r>
              <a:rPr lang="tr-TR" sz="2400" dirty="0" smtClean="0">
                <a:effectLst/>
              </a:rPr>
              <a:t>.</a:t>
            </a:r>
          </a:p>
          <a:p>
            <a:pPr marL="18288" indent="0">
              <a:buNone/>
            </a:pPr>
            <a:endParaRPr lang="tr-TR" sz="2400" dirty="0" smtClean="0">
              <a:effectLst/>
            </a:endParaRPr>
          </a:p>
          <a:p>
            <a:r>
              <a:rPr lang="tr-TR" sz="2400" dirty="0" err="1">
                <a:effectLst/>
              </a:rPr>
              <a:t>Paratiroid</a:t>
            </a:r>
            <a:r>
              <a:rPr lang="tr-TR" sz="2400" dirty="0">
                <a:effectLst/>
              </a:rPr>
              <a:t> hormonla birlikte kalsiyum ve fosfor metabolizmasını düzenlediği bilinmektedir. İnce bağırsaklarda kalsiyum emilimini </a:t>
            </a:r>
            <a:r>
              <a:rPr lang="tr-TR" sz="2400" dirty="0" smtClean="0">
                <a:effectLst/>
              </a:rPr>
              <a:t>destekler</a:t>
            </a:r>
            <a:endParaRPr lang="tr-TR" sz="2400" dirty="0">
              <a:effectLst/>
            </a:endParaRPr>
          </a:p>
          <a:p>
            <a:endParaRPr lang="tr-TR" dirty="0"/>
          </a:p>
        </p:txBody>
      </p:sp>
    </p:spTree>
    <p:extLst>
      <p:ext uri="{BB962C8B-B14F-4D97-AF65-F5344CB8AC3E}">
        <p14:creationId xmlns:p14="http://schemas.microsoft.com/office/powerpoint/2010/main" val="28146164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43608" y="620688"/>
            <a:ext cx="7128792" cy="5256584"/>
          </a:xfrm>
        </p:spPr>
      </p:pic>
    </p:spTree>
    <p:extLst>
      <p:ext uri="{BB962C8B-B14F-4D97-AF65-F5344CB8AC3E}">
        <p14:creationId xmlns:p14="http://schemas.microsoft.com/office/powerpoint/2010/main" val="3171881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971600" y="685801"/>
            <a:ext cx="7258000" cy="4615407"/>
          </a:xfrm>
        </p:spPr>
        <p:txBody>
          <a:bodyPr>
            <a:normAutofit/>
          </a:bodyPr>
          <a:lstStyle/>
          <a:p>
            <a:r>
              <a:rPr lang="tr-TR" sz="2400" dirty="0">
                <a:effectLst/>
              </a:rPr>
              <a:t>Eksikliğinde kandaki kalsiyum ve fosfor seviyelerini koruyamaz ve kalsiyum </a:t>
            </a:r>
            <a:r>
              <a:rPr lang="tr-TR" sz="2400" dirty="0" smtClean="0">
                <a:effectLst/>
              </a:rPr>
              <a:t>emilimini </a:t>
            </a:r>
            <a:r>
              <a:rPr lang="tr-TR" sz="2400" dirty="0">
                <a:effectLst/>
              </a:rPr>
              <a:t>ve kemik </a:t>
            </a:r>
            <a:r>
              <a:rPr lang="tr-TR" sz="2400" dirty="0" err="1">
                <a:effectLst/>
              </a:rPr>
              <a:t>mineralazasyonu</a:t>
            </a:r>
            <a:r>
              <a:rPr lang="tr-TR" sz="2400" dirty="0">
                <a:effectLst/>
              </a:rPr>
              <a:t> yerine getiremez</a:t>
            </a:r>
            <a:r>
              <a:rPr lang="tr-TR" sz="2400" dirty="0" smtClean="0">
                <a:effectLst/>
              </a:rPr>
              <a:t>.</a:t>
            </a:r>
          </a:p>
          <a:p>
            <a:endParaRPr lang="tr-TR" sz="2400" dirty="0">
              <a:effectLst/>
            </a:endParaRPr>
          </a:p>
          <a:p>
            <a:r>
              <a:rPr lang="tr-TR" sz="2400" dirty="0" smtClean="0">
                <a:effectLst/>
              </a:rPr>
              <a:t>Osteoporozun önleyici etkisi olarak D vitaminin yeteri kadar almak </a:t>
            </a:r>
            <a:r>
              <a:rPr lang="tr-TR" sz="2400" dirty="0" err="1">
                <a:effectLst/>
              </a:rPr>
              <a:t>yüz,kollar,bacaklar</a:t>
            </a:r>
            <a:r>
              <a:rPr lang="tr-TR" sz="2400" dirty="0">
                <a:effectLst/>
              </a:rPr>
              <a:t> haftada en az 2 kez 10-15 dakika güneş ışığına maruz bırakılması vitamin D düzeylerini </a:t>
            </a:r>
            <a:r>
              <a:rPr lang="tr-TR" sz="2400" dirty="0" smtClean="0">
                <a:effectLst/>
              </a:rPr>
              <a:t>sağlar.</a:t>
            </a:r>
            <a:endParaRPr lang="tr-TR" sz="24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26656621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p:cNvSpPr>
            <a:spLocks noGrp="1"/>
          </p:cNvSpPr>
          <p:nvPr>
            <p:ph idx="1"/>
          </p:nvPr>
        </p:nvSpPr>
        <p:spPr>
          <a:xfrm>
            <a:off x="899592" y="1916832"/>
            <a:ext cx="7632848" cy="4104456"/>
          </a:xfrm>
        </p:spPr>
        <p:txBody>
          <a:bodyPr>
            <a:normAutofit lnSpcReduction="10000"/>
          </a:bodyPr>
          <a:lstStyle/>
          <a:p>
            <a:r>
              <a:rPr lang="tr-TR" sz="2000" dirty="0" smtClean="0"/>
              <a:t>Ortalama yaşları 11.4 yıl olan kalsiyum alımı yüksek 212 </a:t>
            </a:r>
            <a:r>
              <a:rPr lang="tr-TR" sz="2000" dirty="0" err="1" smtClean="0"/>
              <a:t>adölesan</a:t>
            </a:r>
            <a:r>
              <a:rPr lang="tr-TR" sz="2000" dirty="0" smtClean="0"/>
              <a:t> kızın kemik mineral artışı incelenmiştir. </a:t>
            </a:r>
          </a:p>
          <a:p>
            <a:r>
              <a:rPr lang="tr-TR" sz="2000" dirty="0" smtClean="0"/>
              <a:t>5ug/gün ve 10 </a:t>
            </a:r>
            <a:r>
              <a:rPr lang="tr-TR" sz="2000" dirty="0" err="1" smtClean="0"/>
              <a:t>ug</a:t>
            </a:r>
            <a:r>
              <a:rPr lang="tr-TR" sz="2000" dirty="0" smtClean="0"/>
              <a:t>/gün D vitamini takviyesi uygulanan kızların </a:t>
            </a:r>
            <a:r>
              <a:rPr lang="tr-TR" sz="2000" dirty="0" err="1" smtClean="0"/>
              <a:t>kızların</a:t>
            </a:r>
            <a:r>
              <a:rPr lang="tr-TR" sz="2000" dirty="0" smtClean="0"/>
              <a:t> kemik mineral büyümenin </a:t>
            </a:r>
            <a:r>
              <a:rPr lang="tr-TR" sz="2000" dirty="0" err="1" smtClean="0"/>
              <a:t>plasebo</a:t>
            </a:r>
            <a:r>
              <a:rPr lang="tr-TR" sz="2000" dirty="0" smtClean="0"/>
              <a:t> grubuna göre sırasıyla %14.3 ve %17.2 daha yüksek olduğu gözlenmiştir</a:t>
            </a:r>
            <a:r>
              <a:rPr lang="tr-TR" sz="2400" dirty="0" smtClean="0"/>
              <a:t>.</a:t>
            </a:r>
          </a:p>
          <a:p>
            <a:endParaRPr lang="tr-TR" sz="2400" dirty="0"/>
          </a:p>
          <a:p>
            <a:endParaRPr lang="tr-TR" sz="2400" dirty="0" smtClean="0"/>
          </a:p>
          <a:p>
            <a:r>
              <a:rPr lang="tr-TR" dirty="0" smtClean="0"/>
              <a:t>KAYNAK :</a:t>
            </a:r>
            <a:r>
              <a:rPr lang="tr-TR" dirty="0" err="1" smtClean="0"/>
              <a:t>Vilijakainen,H.T</a:t>
            </a:r>
            <a:r>
              <a:rPr lang="tr-TR" dirty="0" smtClean="0"/>
              <a:t> ,</a:t>
            </a:r>
            <a:r>
              <a:rPr lang="tr-TR" dirty="0" err="1" smtClean="0"/>
              <a:t>Natri</a:t>
            </a:r>
            <a:r>
              <a:rPr lang="tr-TR" dirty="0" smtClean="0"/>
              <a:t>, A.M arkadaşları</a:t>
            </a:r>
          </a:p>
          <a:p>
            <a:r>
              <a:rPr lang="tr-TR" dirty="0" smtClean="0"/>
              <a:t>A </a:t>
            </a:r>
            <a:r>
              <a:rPr lang="tr-TR" dirty="0" err="1" smtClean="0"/>
              <a:t>positive</a:t>
            </a:r>
            <a:r>
              <a:rPr lang="tr-TR" dirty="0" smtClean="0"/>
              <a:t> </a:t>
            </a:r>
            <a:r>
              <a:rPr lang="tr-TR" dirty="0" err="1" smtClean="0"/>
              <a:t>dose-respons</a:t>
            </a:r>
            <a:r>
              <a:rPr lang="tr-TR" dirty="0" smtClean="0"/>
              <a:t> </a:t>
            </a:r>
            <a:r>
              <a:rPr lang="tr-TR" dirty="0" err="1" smtClean="0"/>
              <a:t>effect</a:t>
            </a:r>
            <a:r>
              <a:rPr lang="tr-TR" dirty="0" smtClean="0"/>
              <a:t> of vitamin D </a:t>
            </a:r>
            <a:r>
              <a:rPr lang="tr-TR" dirty="0" err="1" smtClean="0"/>
              <a:t>supplemention</a:t>
            </a:r>
            <a:r>
              <a:rPr lang="tr-TR" dirty="0" smtClean="0"/>
              <a:t> on site –</a:t>
            </a:r>
            <a:r>
              <a:rPr lang="tr-TR" dirty="0" err="1" smtClean="0"/>
              <a:t>speciftc</a:t>
            </a:r>
            <a:r>
              <a:rPr lang="tr-TR" dirty="0" smtClean="0"/>
              <a:t> </a:t>
            </a:r>
            <a:r>
              <a:rPr lang="tr-TR" dirty="0" err="1" smtClean="0"/>
              <a:t>onemineral</a:t>
            </a:r>
            <a:r>
              <a:rPr lang="tr-TR" dirty="0" smtClean="0"/>
              <a:t> </a:t>
            </a:r>
            <a:r>
              <a:rPr lang="tr-TR" dirty="0" err="1" smtClean="0"/>
              <a:t>augmentation</a:t>
            </a:r>
            <a:r>
              <a:rPr lang="tr-TR" dirty="0" smtClean="0"/>
              <a:t> in </a:t>
            </a:r>
            <a:r>
              <a:rPr lang="tr-TR" dirty="0" err="1" smtClean="0"/>
              <a:t>adolesent</a:t>
            </a:r>
            <a:r>
              <a:rPr lang="tr-TR" dirty="0" smtClean="0"/>
              <a:t> </a:t>
            </a:r>
            <a:r>
              <a:rPr lang="tr-TR" dirty="0" err="1" smtClean="0"/>
              <a:t>girls:A</a:t>
            </a:r>
            <a:r>
              <a:rPr lang="tr-TR" dirty="0" smtClean="0"/>
              <a:t> </a:t>
            </a:r>
            <a:r>
              <a:rPr lang="tr-TR" dirty="0" err="1" smtClean="0"/>
              <a:t>double</a:t>
            </a:r>
            <a:r>
              <a:rPr lang="tr-TR" dirty="0" smtClean="0"/>
              <a:t> </a:t>
            </a:r>
            <a:r>
              <a:rPr lang="tr-TR" dirty="0" err="1" smtClean="0"/>
              <a:t>blinded</a:t>
            </a:r>
            <a:r>
              <a:rPr lang="tr-TR" dirty="0" smtClean="0"/>
              <a:t> </a:t>
            </a:r>
            <a:r>
              <a:rPr lang="tr-TR" dirty="0" err="1" smtClean="0"/>
              <a:t>randomized</a:t>
            </a:r>
            <a:r>
              <a:rPr lang="tr-TR" dirty="0" smtClean="0"/>
              <a:t> </a:t>
            </a:r>
            <a:r>
              <a:rPr lang="tr-TR" dirty="0" err="1" smtClean="0"/>
              <a:t>placebo-controlled</a:t>
            </a:r>
            <a:r>
              <a:rPr lang="tr-TR" dirty="0" smtClean="0"/>
              <a:t> 1-years </a:t>
            </a:r>
            <a:r>
              <a:rPr lang="tr-TR" dirty="0" err="1" smtClean="0"/>
              <a:t>intrvetion</a:t>
            </a:r>
            <a:r>
              <a:rPr lang="tr-TR" dirty="0" smtClean="0"/>
              <a:t> .</a:t>
            </a:r>
            <a:endParaRPr lang="tr-TR" dirty="0"/>
          </a:p>
        </p:txBody>
      </p:sp>
      <p:sp>
        <p:nvSpPr>
          <p:cNvPr id="4" name="Başlık 3"/>
          <p:cNvSpPr>
            <a:spLocks noGrp="1"/>
          </p:cNvSpPr>
          <p:nvPr>
            <p:ph type="title"/>
          </p:nvPr>
        </p:nvSpPr>
        <p:spPr>
          <a:xfrm>
            <a:off x="683568" y="332656"/>
            <a:ext cx="7920880" cy="1224136"/>
          </a:xfrm>
        </p:spPr>
        <p:txBody>
          <a:bodyPr/>
          <a:lstStyle/>
          <a:p>
            <a:r>
              <a:rPr lang="tr-TR" sz="3600" dirty="0" smtClean="0"/>
              <a:t>   D vitamini </a:t>
            </a:r>
            <a:r>
              <a:rPr lang="tr-TR" sz="3600" dirty="0" err="1" smtClean="0"/>
              <a:t>suplemantasyon</a:t>
            </a:r>
            <a:r>
              <a:rPr lang="tr-TR" sz="3600" dirty="0" smtClean="0"/>
              <a:t>  ile    </a:t>
            </a:r>
            <a:br>
              <a:rPr lang="tr-TR" sz="3600" dirty="0" smtClean="0"/>
            </a:br>
            <a:r>
              <a:rPr lang="tr-TR" sz="3600" dirty="0"/>
              <a:t> </a:t>
            </a:r>
            <a:r>
              <a:rPr lang="tr-TR" sz="3600" dirty="0" smtClean="0"/>
              <a:t>            yapılan çalışmada </a:t>
            </a:r>
            <a:endParaRPr lang="tr-TR" sz="3600" dirty="0"/>
          </a:p>
        </p:txBody>
      </p:sp>
    </p:spTree>
    <p:extLst>
      <p:ext uri="{BB962C8B-B14F-4D97-AF65-F5344CB8AC3E}">
        <p14:creationId xmlns:p14="http://schemas.microsoft.com/office/powerpoint/2010/main" val="42768980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67544" y="1484784"/>
            <a:ext cx="8064896" cy="4824536"/>
          </a:xfrm>
        </p:spPr>
        <p:txBody>
          <a:bodyPr>
            <a:normAutofit fontScale="92500" lnSpcReduction="10000"/>
          </a:bodyPr>
          <a:lstStyle/>
          <a:p>
            <a:r>
              <a:rPr lang="tr-TR" sz="2800" dirty="0">
                <a:effectLst/>
              </a:rPr>
              <a:t>Vücudun büyümesi, yenilenmesi ve çalışması için gerekli olan enerji ve besin öğelerinin her birinin yeterli miktarda alınması ve vücutta uygun şeklinde kullanılması durumu yeterli ve dengeli beslenme deyimi ile açıklanır.  Sağlığın korunması ve hastalıkların önlenmesinde yeterli ve dengeli beslenme </a:t>
            </a:r>
            <a:r>
              <a:rPr lang="tr-TR" sz="2800" dirty="0" smtClean="0">
                <a:effectLst/>
              </a:rPr>
              <a:t>temeldir.</a:t>
            </a:r>
          </a:p>
          <a:p>
            <a:pPr marL="18288" indent="0">
              <a:buNone/>
            </a:pPr>
            <a:endParaRPr lang="tr-TR" sz="2800" dirty="0" smtClean="0">
              <a:effectLst/>
            </a:endParaRPr>
          </a:p>
          <a:p>
            <a:r>
              <a:rPr lang="tr-TR" sz="2800" dirty="0">
                <a:effectLst/>
              </a:rPr>
              <a:t>Yetersiz beslenmenin sonucunda kişilerin davranış değişikliği meydana gelir bunlar: hareketleri ağır, şişkin karın, baş ağrısının sıklığı iştahsız, yorgun, isteksiz bir kişiliktir.</a:t>
            </a:r>
            <a:endParaRPr lang="tr-TR" sz="2800" dirty="0"/>
          </a:p>
        </p:txBody>
      </p:sp>
      <p:sp>
        <p:nvSpPr>
          <p:cNvPr id="3" name="Başlık 2"/>
          <p:cNvSpPr>
            <a:spLocks noGrp="1"/>
          </p:cNvSpPr>
          <p:nvPr>
            <p:ph type="title"/>
          </p:nvPr>
        </p:nvSpPr>
        <p:spPr>
          <a:xfrm>
            <a:off x="395536" y="332656"/>
            <a:ext cx="8136904" cy="1080120"/>
          </a:xfrm>
        </p:spPr>
        <p:txBody>
          <a:bodyPr/>
          <a:lstStyle/>
          <a:p>
            <a:r>
              <a:rPr lang="tr-TR" sz="3200" dirty="0" smtClean="0">
                <a:latin typeface="+mn-lt"/>
              </a:rPr>
              <a:t>      YETERLİ VE DENGELİ BESLENME </a:t>
            </a:r>
            <a:endParaRPr lang="tr-TR" sz="3200" dirty="0">
              <a:latin typeface="+mn-lt"/>
            </a:endParaRPr>
          </a:p>
        </p:txBody>
      </p:sp>
    </p:spTree>
    <p:extLst>
      <p:ext uri="{BB962C8B-B14F-4D97-AF65-F5344CB8AC3E}">
        <p14:creationId xmlns:p14="http://schemas.microsoft.com/office/powerpoint/2010/main" val="25109448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11560" y="685801"/>
            <a:ext cx="7992888" cy="3657599"/>
          </a:xfrm>
        </p:spPr>
        <p:txBody>
          <a:bodyPr/>
          <a:lstStyle/>
          <a:p>
            <a:r>
              <a:rPr lang="tr-TR" sz="2400" dirty="0" smtClean="0"/>
              <a:t>D vitamini günlük alım miktarı kalsiyum desteği olduğu zaman osteoporoz riskini azaldığı gözlenmiştir. </a:t>
            </a:r>
          </a:p>
          <a:p>
            <a:endParaRPr lang="tr-TR" sz="2400" dirty="0"/>
          </a:p>
          <a:p>
            <a:r>
              <a:rPr lang="tr-TR" sz="2400" dirty="0" smtClean="0"/>
              <a:t>800 IU vitamin D3 ve 1200 mg kalsiyum alımı  güvenilir olduğu kanıtlanmıştır.</a:t>
            </a:r>
          </a:p>
          <a:p>
            <a:pPr marL="18288" indent="0">
              <a:buNone/>
            </a:pPr>
            <a:r>
              <a:rPr lang="tr-TR" dirty="0" smtClean="0"/>
              <a:t> </a:t>
            </a:r>
            <a:endParaRPr lang="tr-TR" dirty="0"/>
          </a:p>
        </p:txBody>
      </p:sp>
    </p:spTree>
    <p:extLst>
      <p:ext uri="{BB962C8B-B14F-4D97-AF65-F5344CB8AC3E}">
        <p14:creationId xmlns:p14="http://schemas.microsoft.com/office/powerpoint/2010/main" val="34195164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971600" y="1484784"/>
            <a:ext cx="6984776" cy="4089647"/>
          </a:xfrm>
        </p:spPr>
        <p:txBody>
          <a:bodyPr/>
          <a:lstStyle/>
          <a:p>
            <a:r>
              <a:rPr lang="tr-TR" dirty="0" smtClean="0"/>
              <a:t>K vitaminin en önemli görevi diyetle alınan pıhtılaşma faktörüdür. </a:t>
            </a:r>
          </a:p>
          <a:p>
            <a:endParaRPr lang="tr-TR" dirty="0"/>
          </a:p>
          <a:p>
            <a:r>
              <a:rPr lang="tr-TR" dirty="0" smtClean="0"/>
              <a:t>K vitamini iskelet üzerinde önemli görevleri vardır. En çok </a:t>
            </a:r>
            <a:r>
              <a:rPr lang="tr-TR" dirty="0" err="1" smtClean="0"/>
              <a:t>osteokalsin</a:t>
            </a:r>
            <a:r>
              <a:rPr lang="tr-TR" dirty="0" smtClean="0"/>
              <a:t> ve kemik proteinlerinin post </a:t>
            </a:r>
            <a:r>
              <a:rPr lang="tr-TR" dirty="0" err="1" smtClean="0"/>
              <a:t>translasyonu</a:t>
            </a:r>
            <a:r>
              <a:rPr lang="tr-TR" dirty="0" smtClean="0"/>
              <a:t> </a:t>
            </a:r>
            <a:r>
              <a:rPr lang="tr-TR" dirty="0" err="1" smtClean="0"/>
              <a:t>karboksilasyonu</a:t>
            </a:r>
            <a:r>
              <a:rPr lang="tr-TR" dirty="0" smtClean="0"/>
              <a:t> sırasında </a:t>
            </a:r>
            <a:r>
              <a:rPr lang="tr-TR" dirty="0" err="1" smtClean="0"/>
              <a:t>ko</a:t>
            </a:r>
            <a:r>
              <a:rPr lang="tr-TR" dirty="0" smtClean="0"/>
              <a:t>-faktör olarak yer alır. </a:t>
            </a:r>
            <a:endParaRPr lang="tr-TR" dirty="0"/>
          </a:p>
        </p:txBody>
      </p:sp>
      <p:sp>
        <p:nvSpPr>
          <p:cNvPr id="3" name="Başlık 2"/>
          <p:cNvSpPr>
            <a:spLocks noGrp="1"/>
          </p:cNvSpPr>
          <p:nvPr>
            <p:ph type="title"/>
          </p:nvPr>
        </p:nvSpPr>
        <p:spPr>
          <a:xfrm>
            <a:off x="611560" y="260648"/>
            <a:ext cx="7543800" cy="936104"/>
          </a:xfrm>
        </p:spPr>
        <p:txBody>
          <a:bodyPr/>
          <a:lstStyle/>
          <a:p>
            <a:r>
              <a:rPr lang="tr-TR" sz="2400" dirty="0" smtClean="0"/>
              <a:t>        K VİTAMİNİN KEMİK SAĞLIĞINA ETKİLERİ</a:t>
            </a:r>
            <a:endParaRPr lang="tr-TR" sz="2400"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10089655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27584" y="685801"/>
            <a:ext cx="7402016" cy="4471391"/>
          </a:xfrm>
        </p:spPr>
        <p:txBody>
          <a:bodyPr>
            <a:normAutofit/>
          </a:bodyPr>
          <a:lstStyle/>
          <a:p>
            <a:r>
              <a:rPr lang="tr-TR" sz="3200" dirty="0" smtClean="0"/>
              <a:t>K vitamini eksikliği sonucunda </a:t>
            </a:r>
            <a:r>
              <a:rPr lang="tr-TR" sz="3200" dirty="0" err="1" smtClean="0"/>
              <a:t>osteokalsin</a:t>
            </a:r>
            <a:r>
              <a:rPr lang="tr-TR" sz="3200" dirty="0" smtClean="0"/>
              <a:t> </a:t>
            </a:r>
            <a:r>
              <a:rPr lang="tr-TR" sz="3200" dirty="0" err="1" smtClean="0"/>
              <a:t>karboksilasyonu</a:t>
            </a:r>
            <a:r>
              <a:rPr lang="tr-TR" sz="3200" dirty="0" smtClean="0"/>
              <a:t> sentezinde eksikler meydana gelir.</a:t>
            </a:r>
            <a:endParaRPr lang="tr-TR" sz="3200" dirty="0"/>
          </a:p>
        </p:txBody>
      </p:sp>
    </p:spTree>
    <p:extLst>
      <p:ext uri="{BB962C8B-B14F-4D97-AF65-F5344CB8AC3E}">
        <p14:creationId xmlns:p14="http://schemas.microsoft.com/office/powerpoint/2010/main" val="33867108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11560" y="1340768"/>
            <a:ext cx="7272808" cy="4449687"/>
          </a:xfrm>
        </p:spPr>
        <p:txBody>
          <a:bodyPr>
            <a:normAutofit/>
          </a:bodyPr>
          <a:lstStyle/>
          <a:p>
            <a:r>
              <a:rPr lang="tr-TR" sz="2000" dirty="0" smtClean="0"/>
              <a:t>Yaşları 50-60 arasında olan 155 sağlıklı post-</a:t>
            </a:r>
            <a:r>
              <a:rPr lang="tr-TR" sz="2000" dirty="0" err="1" smtClean="0"/>
              <a:t>menopozal</a:t>
            </a:r>
            <a:r>
              <a:rPr lang="tr-TR" sz="2000" dirty="0"/>
              <a:t> </a:t>
            </a:r>
            <a:r>
              <a:rPr lang="tr-TR" sz="2000" dirty="0" smtClean="0"/>
              <a:t>kadın üzerinde yapılan bir çalışmada 1mg/gün </a:t>
            </a:r>
            <a:r>
              <a:rPr lang="tr-TR" sz="2000" dirty="0" err="1" smtClean="0"/>
              <a:t>filokuinon</a:t>
            </a:r>
            <a:r>
              <a:rPr lang="tr-TR" sz="2000" dirty="0" smtClean="0"/>
              <a:t> tedavisinin kemik mineral yoğunluğu üzerindeki etkisi 36 ay incelenmiştir. </a:t>
            </a:r>
          </a:p>
          <a:p>
            <a:endParaRPr lang="tr-TR" sz="2000" dirty="0" smtClean="0"/>
          </a:p>
          <a:p>
            <a:r>
              <a:rPr lang="tr-TR" sz="2000" dirty="0" smtClean="0"/>
              <a:t>Sonuçlar </a:t>
            </a:r>
            <a:r>
              <a:rPr lang="tr-TR" sz="2000" dirty="0" err="1" smtClean="0"/>
              <a:t>filokuinon</a:t>
            </a:r>
            <a:r>
              <a:rPr lang="tr-TR" sz="2000" dirty="0" smtClean="0"/>
              <a:t> takviyesinin </a:t>
            </a:r>
            <a:r>
              <a:rPr lang="tr-TR" sz="2000" dirty="0" err="1" smtClean="0"/>
              <a:t>femoral</a:t>
            </a:r>
            <a:r>
              <a:rPr lang="tr-TR" sz="2000" dirty="0" smtClean="0"/>
              <a:t> boyun bölgesindeki kemik kaybı üzerine pozitif bir etki olduğuna ve kemik kaybı %35  oranda düştüğü gözlemlenmiştir.</a:t>
            </a:r>
          </a:p>
          <a:p>
            <a:endParaRPr lang="tr-TR" sz="2000" dirty="0" smtClean="0"/>
          </a:p>
          <a:p>
            <a:r>
              <a:rPr lang="tr-TR" sz="2000" dirty="0" smtClean="0"/>
              <a:t>KAYNAK: </a:t>
            </a:r>
            <a:r>
              <a:rPr lang="tr-TR" sz="2000" dirty="0" err="1" smtClean="0"/>
              <a:t>Braam,L.a</a:t>
            </a:r>
            <a:r>
              <a:rPr lang="tr-TR" sz="2000" dirty="0" smtClean="0"/>
              <a:t>  </a:t>
            </a:r>
            <a:r>
              <a:rPr lang="tr-TR" sz="2000" dirty="0" err="1" smtClean="0"/>
              <a:t>Knapen</a:t>
            </a:r>
            <a:r>
              <a:rPr lang="tr-TR" sz="2000" dirty="0" smtClean="0"/>
              <a:t> </a:t>
            </a:r>
            <a:r>
              <a:rPr lang="tr-TR" sz="2000" dirty="0" err="1" smtClean="0"/>
              <a:t>M.h</a:t>
            </a:r>
            <a:r>
              <a:rPr lang="tr-TR" sz="2000" dirty="0" smtClean="0"/>
              <a:t> arkadaşları </a:t>
            </a:r>
          </a:p>
          <a:p>
            <a:pPr marL="18288" indent="0">
              <a:buNone/>
            </a:pPr>
            <a:r>
              <a:rPr lang="tr-TR" sz="2000" dirty="0" smtClean="0"/>
              <a:t>Vitamin K1 </a:t>
            </a:r>
            <a:r>
              <a:rPr lang="tr-TR" sz="2000" dirty="0" err="1" smtClean="0"/>
              <a:t>supplementation</a:t>
            </a:r>
            <a:r>
              <a:rPr lang="tr-TR" sz="2000" dirty="0" smtClean="0"/>
              <a:t> </a:t>
            </a:r>
            <a:r>
              <a:rPr lang="tr-TR" sz="2000" dirty="0" err="1" smtClean="0"/>
              <a:t>reterds</a:t>
            </a:r>
            <a:r>
              <a:rPr lang="tr-TR" sz="2000" dirty="0" smtClean="0"/>
              <a:t> bone </a:t>
            </a:r>
            <a:r>
              <a:rPr lang="tr-TR" sz="2000" dirty="0" err="1" smtClean="0"/>
              <a:t>loss</a:t>
            </a:r>
            <a:r>
              <a:rPr lang="tr-TR" sz="2000" dirty="0" smtClean="0"/>
              <a:t> in </a:t>
            </a:r>
            <a:r>
              <a:rPr lang="tr-TR" sz="2000" dirty="0" err="1" smtClean="0"/>
              <a:t>postmenopausal</a:t>
            </a:r>
            <a:r>
              <a:rPr lang="tr-TR" sz="2000" dirty="0" smtClean="0"/>
              <a:t> </a:t>
            </a:r>
            <a:r>
              <a:rPr lang="tr-TR" sz="2000" dirty="0" err="1" smtClean="0"/>
              <a:t>women</a:t>
            </a:r>
            <a:r>
              <a:rPr lang="tr-TR" sz="2000" dirty="0" smtClean="0"/>
              <a:t> </a:t>
            </a:r>
            <a:r>
              <a:rPr lang="tr-TR" sz="2000" dirty="0" err="1" smtClean="0"/>
              <a:t>between</a:t>
            </a:r>
            <a:r>
              <a:rPr lang="tr-TR" sz="2000" dirty="0" smtClean="0"/>
              <a:t> 50 </a:t>
            </a:r>
            <a:r>
              <a:rPr lang="tr-TR" sz="2000" dirty="0" err="1" smtClean="0"/>
              <a:t>and</a:t>
            </a:r>
            <a:r>
              <a:rPr lang="tr-TR" sz="2000" dirty="0" smtClean="0"/>
              <a:t> 60 </a:t>
            </a:r>
            <a:r>
              <a:rPr lang="tr-TR" sz="2000" dirty="0" err="1" smtClean="0"/>
              <a:t>years</a:t>
            </a:r>
            <a:r>
              <a:rPr lang="tr-TR" sz="2000" dirty="0" smtClean="0"/>
              <a:t> of age.</a:t>
            </a:r>
          </a:p>
          <a:p>
            <a:endParaRPr lang="tr-TR" sz="2400" dirty="0"/>
          </a:p>
        </p:txBody>
      </p:sp>
      <p:sp>
        <p:nvSpPr>
          <p:cNvPr id="3" name="Başlık 2"/>
          <p:cNvSpPr>
            <a:spLocks noGrp="1"/>
          </p:cNvSpPr>
          <p:nvPr>
            <p:ph type="title"/>
          </p:nvPr>
        </p:nvSpPr>
        <p:spPr>
          <a:xfrm>
            <a:off x="467544" y="260648"/>
            <a:ext cx="7704856" cy="914400"/>
          </a:xfrm>
        </p:spPr>
        <p:txBody>
          <a:bodyPr/>
          <a:lstStyle/>
          <a:p>
            <a:r>
              <a:rPr lang="tr-TR" sz="3200" dirty="0" smtClean="0"/>
              <a:t>         K vitamini ile yapılan çalışma</a:t>
            </a:r>
            <a:endParaRPr lang="tr-TR" sz="3200" dirty="0"/>
          </a:p>
        </p:txBody>
      </p:sp>
    </p:spTree>
    <p:extLst>
      <p:ext uri="{BB962C8B-B14F-4D97-AF65-F5344CB8AC3E}">
        <p14:creationId xmlns:p14="http://schemas.microsoft.com/office/powerpoint/2010/main" val="33140680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27584" y="2204864"/>
            <a:ext cx="7776864" cy="3657599"/>
          </a:xfrm>
        </p:spPr>
        <p:txBody>
          <a:bodyPr>
            <a:normAutofit/>
          </a:bodyPr>
          <a:lstStyle/>
          <a:p>
            <a:r>
              <a:rPr lang="tr-TR" sz="3200" dirty="0" smtClean="0"/>
              <a:t>Osteoporoz her üç kadından birinde görülebilmektedir. </a:t>
            </a:r>
          </a:p>
          <a:p>
            <a:r>
              <a:rPr lang="tr-TR" sz="3200" dirty="0" smtClean="0"/>
              <a:t>Bu sebeple kadınların yaşam tarzı değişikliği elzem olmaktadır.</a:t>
            </a:r>
            <a:endParaRPr lang="tr-TR" sz="3200" dirty="0"/>
          </a:p>
        </p:txBody>
      </p:sp>
      <p:sp>
        <p:nvSpPr>
          <p:cNvPr id="3" name="Başlık 2"/>
          <p:cNvSpPr>
            <a:spLocks noGrp="1"/>
          </p:cNvSpPr>
          <p:nvPr>
            <p:ph type="title"/>
          </p:nvPr>
        </p:nvSpPr>
        <p:spPr>
          <a:xfrm>
            <a:off x="467544" y="332656"/>
            <a:ext cx="8335888" cy="1152128"/>
          </a:xfrm>
        </p:spPr>
        <p:txBody>
          <a:bodyPr/>
          <a:lstStyle/>
          <a:p>
            <a:r>
              <a:rPr lang="tr-TR" sz="3600" dirty="0" smtClean="0"/>
              <a:t>             Kadınların Beslenme Alışkanlıkların  osteoporoz ilişkisi </a:t>
            </a:r>
            <a:endParaRPr lang="tr-TR" sz="3600" dirty="0"/>
          </a:p>
        </p:txBody>
      </p:sp>
    </p:spTree>
    <p:extLst>
      <p:ext uri="{BB962C8B-B14F-4D97-AF65-F5344CB8AC3E}">
        <p14:creationId xmlns:p14="http://schemas.microsoft.com/office/powerpoint/2010/main" val="30872673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755576" y="260648"/>
            <a:ext cx="7848872" cy="5832648"/>
          </a:xfrm>
        </p:spPr>
        <p:txBody>
          <a:bodyPr>
            <a:noAutofit/>
          </a:bodyPr>
          <a:lstStyle/>
          <a:p>
            <a:r>
              <a:rPr lang="tr-TR" sz="2400" dirty="0" smtClean="0"/>
              <a:t>Kadınlarda yapılan araştırmada 35 yaş ve üzeri kadınların osteoporoz olma durumları ile yaşam tarzları arasında ilişkiye bakılmıştır.</a:t>
            </a:r>
          </a:p>
          <a:p>
            <a:r>
              <a:rPr lang="tr-TR" sz="2400" dirty="0" smtClean="0"/>
              <a:t>Yaşam tarzları dikkate alındığında</a:t>
            </a:r>
          </a:p>
          <a:p>
            <a:r>
              <a:rPr lang="tr-TR" sz="2400" dirty="0" smtClean="0"/>
              <a:t> D vitamini eksikliği </a:t>
            </a:r>
          </a:p>
          <a:p>
            <a:r>
              <a:rPr lang="tr-TR" sz="2400" dirty="0" smtClean="0"/>
              <a:t>Kalsiyumundan fakir diyet</a:t>
            </a:r>
          </a:p>
          <a:p>
            <a:r>
              <a:rPr lang="tr-TR" sz="2400" dirty="0" smtClean="0"/>
              <a:t>Aşırı tuzlu beslenme</a:t>
            </a:r>
          </a:p>
          <a:p>
            <a:r>
              <a:rPr lang="tr-TR" sz="2400" dirty="0" smtClean="0"/>
              <a:t>Fazla çay ve kahve tüketimi </a:t>
            </a:r>
          </a:p>
          <a:p>
            <a:r>
              <a:rPr lang="tr-TR" sz="2400" dirty="0" smtClean="0"/>
              <a:t>Sigara alkol alımın fazla olması</a:t>
            </a:r>
          </a:p>
          <a:p>
            <a:r>
              <a:rPr lang="tr-TR" sz="2400" dirty="0" smtClean="0"/>
              <a:t>Egzersiz yapılmaması </a:t>
            </a:r>
          </a:p>
          <a:p>
            <a:r>
              <a:rPr lang="tr-TR" sz="2400" dirty="0" smtClean="0"/>
              <a:t>Göz önünde bulundurularak ve yapılan araştırmadalar da özellikle anne ve teyzesinden osteoporoz olan kişilerin osteoporoza yatkınlığı gözlemlenmiştir.</a:t>
            </a:r>
            <a:endParaRPr lang="tr-TR" sz="2400" dirty="0"/>
          </a:p>
        </p:txBody>
      </p:sp>
    </p:spTree>
    <p:extLst>
      <p:ext uri="{BB962C8B-B14F-4D97-AF65-F5344CB8AC3E}">
        <p14:creationId xmlns:p14="http://schemas.microsoft.com/office/powerpoint/2010/main" val="25931657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1628800"/>
            <a:ext cx="7416824" cy="4233663"/>
          </a:xfrm>
        </p:spPr>
        <p:txBody>
          <a:bodyPr>
            <a:noAutofit/>
          </a:bodyPr>
          <a:lstStyle/>
          <a:p>
            <a:r>
              <a:rPr lang="tr-TR" sz="2400" dirty="0" smtClean="0"/>
              <a:t>Beslenme alışkanlıkları 20.yy’lara kadar insan ömrünün kısa olmasının nedeniyle çok fazla araştırma konusu olmamış ve sağlığı </a:t>
            </a:r>
            <a:r>
              <a:rPr lang="tr-TR" sz="2400" dirty="0" err="1" smtClean="0"/>
              <a:t>tehtit</a:t>
            </a:r>
            <a:r>
              <a:rPr lang="tr-TR" sz="2400" dirty="0" smtClean="0"/>
              <a:t> eden öncelikli sorunlar arasında osteoporoz yer almaktaydı.</a:t>
            </a:r>
          </a:p>
          <a:p>
            <a:r>
              <a:rPr lang="tr-TR" sz="2400" dirty="0" smtClean="0"/>
              <a:t>Buna bağlı olarak gelişen komplikasyonlar göz önüne alınarak ülke ekonomisinde maddi ve manevi kayıplara neden olmuştur.</a:t>
            </a:r>
          </a:p>
          <a:p>
            <a:r>
              <a:rPr lang="tr-TR" sz="2400" dirty="0" smtClean="0"/>
              <a:t>Bu nedenle osteoporozdan korunma, en ekonomik, en insancıl ve en kolay yöntem olarak görülmektedir.</a:t>
            </a:r>
            <a:endParaRPr lang="tr-TR" sz="2400" dirty="0"/>
          </a:p>
        </p:txBody>
      </p:sp>
      <p:sp>
        <p:nvSpPr>
          <p:cNvPr id="4" name="Başlık 3"/>
          <p:cNvSpPr>
            <a:spLocks noGrp="1"/>
          </p:cNvSpPr>
          <p:nvPr>
            <p:ph type="title"/>
          </p:nvPr>
        </p:nvSpPr>
        <p:spPr>
          <a:xfrm>
            <a:off x="395536" y="476672"/>
            <a:ext cx="7920880" cy="914400"/>
          </a:xfrm>
        </p:spPr>
        <p:txBody>
          <a:bodyPr/>
          <a:lstStyle/>
          <a:p>
            <a:r>
              <a:rPr lang="tr-TR" dirty="0" smtClean="0"/>
              <a:t>  Osteoporoz nasıl önlenir </a:t>
            </a:r>
            <a:endParaRPr lang="tr-TR" dirty="0"/>
          </a:p>
        </p:txBody>
      </p:sp>
    </p:spTree>
    <p:extLst>
      <p:ext uri="{BB962C8B-B14F-4D97-AF65-F5344CB8AC3E}">
        <p14:creationId xmlns:p14="http://schemas.microsoft.com/office/powerpoint/2010/main" val="300691725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1268760"/>
            <a:ext cx="7416824" cy="4896544"/>
          </a:xfrm>
        </p:spPr>
        <p:txBody>
          <a:bodyPr/>
          <a:lstStyle/>
          <a:p>
            <a:pPr>
              <a:buFont typeface="Wingdings" pitchFamily="2" charset="2"/>
              <a:buChar char="ü"/>
            </a:pPr>
            <a:r>
              <a:rPr lang="tr-TR" sz="2400" dirty="0" smtClean="0"/>
              <a:t>Yaşam boyunca fizyolojik olarak kemik hücreleri sürekli olarak yapılır ve yıkılır. </a:t>
            </a:r>
          </a:p>
          <a:p>
            <a:pPr>
              <a:buFont typeface="Wingdings" pitchFamily="2" charset="2"/>
              <a:buChar char="ü"/>
            </a:pPr>
            <a:r>
              <a:rPr lang="tr-TR" sz="2400" dirty="0" smtClean="0"/>
              <a:t>Osteoporozu önlemek için :</a:t>
            </a:r>
          </a:p>
          <a:p>
            <a:pPr>
              <a:buFont typeface="Wingdings" pitchFamily="2" charset="2"/>
              <a:buChar char="ü"/>
            </a:pPr>
            <a:r>
              <a:rPr lang="tr-TR" sz="2400" dirty="0" smtClean="0"/>
              <a:t>Kemik oluşumunu sağlamak </a:t>
            </a:r>
          </a:p>
          <a:p>
            <a:pPr marL="18288" indent="0">
              <a:buNone/>
            </a:pPr>
            <a:r>
              <a:rPr lang="tr-TR" sz="2400" dirty="0"/>
              <a:t> </a:t>
            </a:r>
            <a:r>
              <a:rPr lang="tr-TR" sz="2400" dirty="0" smtClean="0"/>
              <a:t>      Çocukluk ve </a:t>
            </a:r>
            <a:r>
              <a:rPr lang="tr-TR" sz="2400" dirty="0" err="1" smtClean="0"/>
              <a:t>adölesan</a:t>
            </a:r>
            <a:r>
              <a:rPr lang="tr-TR" sz="2400" dirty="0" smtClean="0"/>
              <a:t> dönemde diyetle alınan yeterli kalsiyum alımı </a:t>
            </a:r>
          </a:p>
          <a:p>
            <a:pPr>
              <a:buFont typeface="Wingdings" pitchFamily="2" charset="2"/>
              <a:buChar char="ü"/>
            </a:pPr>
            <a:r>
              <a:rPr lang="tr-TR" sz="2400" dirty="0" smtClean="0"/>
              <a:t>Kemik kaybını önlemek en önemli 2 faktördür.</a:t>
            </a:r>
          </a:p>
          <a:p>
            <a:pPr marL="18288" indent="0">
              <a:buNone/>
            </a:pPr>
            <a:r>
              <a:rPr lang="tr-TR" sz="2400" dirty="0" smtClean="0"/>
              <a:t>          Kemik kaybı 30-40 yaşlarında başlar ve yaşam boyunca sürer.</a:t>
            </a:r>
          </a:p>
          <a:p>
            <a:pPr marL="18288" indent="0">
              <a:buNone/>
            </a:pPr>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36280182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1124744"/>
            <a:ext cx="6696744" cy="4752528"/>
          </a:xfrm>
        </p:spPr>
        <p:txBody>
          <a:bodyPr/>
          <a:lstStyle/>
          <a:p>
            <a:r>
              <a:rPr lang="tr-TR" sz="2400" dirty="0" smtClean="0"/>
              <a:t>Kadınlarda osteoporoz riski menopozdan sonra </a:t>
            </a:r>
            <a:r>
              <a:rPr lang="tr-TR" sz="2400" dirty="0" err="1" smtClean="0"/>
              <a:t>österojen</a:t>
            </a:r>
            <a:r>
              <a:rPr lang="tr-TR" sz="2400" dirty="0" smtClean="0"/>
              <a:t> düzeyinin azalmasına bağlı olarak artar.</a:t>
            </a:r>
          </a:p>
          <a:p>
            <a:pPr marL="18288" indent="0">
              <a:buNone/>
            </a:pPr>
            <a:endParaRPr lang="tr-TR" sz="2400" dirty="0"/>
          </a:p>
          <a:p>
            <a:pPr marL="18288" indent="0">
              <a:buNone/>
            </a:pPr>
            <a:r>
              <a:rPr lang="tr-TR" sz="2400" dirty="0" smtClean="0"/>
              <a:t>     Kadınlardaki </a:t>
            </a:r>
            <a:r>
              <a:rPr lang="tr-TR" sz="2400" dirty="0" err="1" smtClean="0"/>
              <a:t>osteoporuzu</a:t>
            </a:r>
            <a:r>
              <a:rPr lang="tr-TR" sz="2400" dirty="0" smtClean="0"/>
              <a:t> en aza indirmek için kemik yapımının en üst olduğu dönemlerde en iyi kalsiyum kaynaklarını tüketmeleri gerekmektedir</a:t>
            </a:r>
            <a:r>
              <a:rPr lang="tr-TR" dirty="0" smtClean="0"/>
              <a:t>.</a:t>
            </a:r>
            <a:endParaRPr lang="tr-TR" dirty="0"/>
          </a:p>
        </p:txBody>
      </p:sp>
    </p:spTree>
    <p:extLst>
      <p:ext uri="{BB962C8B-B14F-4D97-AF65-F5344CB8AC3E}">
        <p14:creationId xmlns:p14="http://schemas.microsoft.com/office/powerpoint/2010/main" val="29709829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1052736"/>
            <a:ext cx="7128792" cy="4608512"/>
          </a:xfrm>
        </p:spPr>
        <p:txBody>
          <a:bodyPr>
            <a:normAutofit/>
          </a:bodyPr>
          <a:lstStyle/>
          <a:p>
            <a:pPr marL="18288" indent="0">
              <a:buNone/>
            </a:pPr>
            <a:r>
              <a:rPr lang="tr-TR" sz="2400" dirty="0" smtClean="0"/>
              <a:t>Dört yapraklı yoncada yer  alan;</a:t>
            </a:r>
          </a:p>
          <a:p>
            <a:r>
              <a:rPr lang="tr-TR" sz="2400" dirty="0" smtClean="0"/>
              <a:t> Süt ve ürünleri en iyi kalsiyum kaynaklarıdır.</a:t>
            </a:r>
          </a:p>
          <a:p>
            <a:r>
              <a:rPr lang="tr-TR" sz="2400" dirty="0" smtClean="0"/>
              <a:t>Kuru baklagiller grubunda bulunan özellikle soyada bulunan  </a:t>
            </a:r>
            <a:r>
              <a:rPr lang="tr-TR" sz="2400" dirty="0" err="1" smtClean="0"/>
              <a:t>östörojen</a:t>
            </a:r>
            <a:r>
              <a:rPr lang="tr-TR" sz="2400" dirty="0" smtClean="0"/>
              <a:t> benzeri maddeler osteoporoza karşı koruyu etkileri vardır.</a:t>
            </a:r>
          </a:p>
          <a:p>
            <a:r>
              <a:rPr lang="tr-TR" sz="2400" dirty="0" smtClean="0"/>
              <a:t>Sebze ve meyvelerin içerisinde bulunan mineral ve vitaminler kemik </a:t>
            </a:r>
            <a:r>
              <a:rPr lang="tr-TR" sz="2400" dirty="0" err="1" smtClean="0"/>
              <a:t>mineralazyonu</a:t>
            </a:r>
            <a:r>
              <a:rPr lang="tr-TR" sz="2400" dirty="0" smtClean="0"/>
              <a:t> için gerekli öğeleri içerir.</a:t>
            </a:r>
          </a:p>
          <a:p>
            <a:pPr marL="18288" indent="0">
              <a:buNone/>
            </a:pPr>
            <a:r>
              <a:rPr lang="tr-TR" sz="2400" dirty="0"/>
              <a:t> </a:t>
            </a:r>
          </a:p>
        </p:txBody>
      </p:sp>
    </p:spTree>
    <p:extLst>
      <p:ext uri="{BB962C8B-B14F-4D97-AF65-F5344CB8AC3E}">
        <p14:creationId xmlns:p14="http://schemas.microsoft.com/office/powerpoint/2010/main" val="5941347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576" y="685800"/>
            <a:ext cx="7632848" cy="5551512"/>
          </a:xfrm>
        </p:spPr>
      </p:pic>
    </p:spTree>
    <p:extLst>
      <p:ext uri="{BB962C8B-B14F-4D97-AF65-F5344CB8AC3E}">
        <p14:creationId xmlns:p14="http://schemas.microsoft.com/office/powerpoint/2010/main" val="8078475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476672"/>
            <a:ext cx="7272808" cy="5688632"/>
          </a:xfrm>
        </p:spPr>
        <p:txBody>
          <a:bodyPr>
            <a:normAutofit lnSpcReduction="10000"/>
          </a:bodyPr>
          <a:lstStyle/>
          <a:p>
            <a:endParaRPr lang="tr-TR" sz="2800" dirty="0" smtClean="0"/>
          </a:p>
          <a:p>
            <a:r>
              <a:rPr lang="tr-TR" sz="2800" dirty="0" smtClean="0"/>
              <a:t>Kadınlarda osteoporozun  önlenmesinde ideal vücut ağırlığında olunması gerekli ve aşırı kalori kısıtlı diyetlerden kaçınılmalıdır.</a:t>
            </a:r>
          </a:p>
          <a:p>
            <a:r>
              <a:rPr lang="tr-TR" sz="2800" dirty="0" smtClean="0"/>
              <a:t>Aşırı tuz ve şeker tüketimi yapılmamalı</a:t>
            </a:r>
          </a:p>
          <a:p>
            <a:r>
              <a:rPr lang="tr-TR" sz="2800" dirty="0" smtClean="0"/>
              <a:t>Yeteri kadar hayvansal protein alımı önemi</a:t>
            </a:r>
          </a:p>
          <a:p>
            <a:r>
              <a:rPr lang="tr-TR" sz="2800" dirty="0" smtClean="0"/>
              <a:t>Yüksek miktarda kafein alımı yapılmamalıdır.</a:t>
            </a:r>
          </a:p>
          <a:p>
            <a:r>
              <a:rPr lang="tr-TR" sz="2800" dirty="0" smtClean="0"/>
              <a:t>Doymuş yağ tüketimi azaltılmalı kemik </a:t>
            </a:r>
            <a:r>
              <a:rPr lang="tr-TR" sz="2800" dirty="0" err="1" smtClean="0"/>
              <a:t>mineralazyonunu</a:t>
            </a:r>
            <a:r>
              <a:rPr lang="tr-TR" sz="2800" dirty="0" smtClean="0"/>
              <a:t> engeller</a:t>
            </a:r>
          </a:p>
          <a:p>
            <a:r>
              <a:rPr lang="tr-TR" sz="2800" dirty="0" smtClean="0"/>
              <a:t>Düzenli fiziksel aktivite yapılmalıdır.</a:t>
            </a:r>
          </a:p>
          <a:p>
            <a:endParaRPr lang="tr-TR" sz="2800" dirty="0" smtClean="0"/>
          </a:p>
          <a:p>
            <a:endParaRPr lang="tr-TR" dirty="0" smtClean="0"/>
          </a:p>
          <a:p>
            <a:endParaRPr lang="tr-TR" dirty="0"/>
          </a:p>
        </p:txBody>
      </p:sp>
    </p:spTree>
    <p:extLst>
      <p:ext uri="{BB962C8B-B14F-4D97-AF65-F5344CB8AC3E}">
        <p14:creationId xmlns:p14="http://schemas.microsoft.com/office/powerpoint/2010/main" val="347968582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9712" y="980728"/>
            <a:ext cx="4743450" cy="3571875"/>
          </a:xfr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4" y="5174538"/>
            <a:ext cx="4324954" cy="1276528"/>
          </a:xfrm>
          <a:prstGeom prst="rect">
            <a:avLst/>
          </a:prstGeom>
        </p:spPr>
      </p:pic>
    </p:spTree>
    <p:extLst>
      <p:ext uri="{BB962C8B-B14F-4D97-AF65-F5344CB8AC3E}">
        <p14:creationId xmlns:p14="http://schemas.microsoft.com/office/powerpoint/2010/main" val="16667196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1340768"/>
            <a:ext cx="8280920" cy="5184576"/>
          </a:xfrm>
        </p:spPr>
        <p:txBody>
          <a:bodyPr>
            <a:normAutofit fontScale="92500" lnSpcReduction="10000"/>
          </a:bodyPr>
          <a:lstStyle/>
          <a:p>
            <a:r>
              <a:rPr lang="tr-TR" dirty="0">
                <a:effectLst/>
                <a:latin typeface="Sanvito Pro" pitchFamily="66" charset="-94"/>
              </a:rPr>
              <a:t> </a:t>
            </a:r>
            <a:r>
              <a:rPr lang="tr-TR" sz="2600" dirty="0" smtClean="0">
                <a:effectLst/>
              </a:rPr>
              <a:t>İnsan </a:t>
            </a:r>
            <a:r>
              <a:rPr lang="tr-TR" sz="2600" dirty="0">
                <a:effectLst/>
              </a:rPr>
              <a:t>iskeletini incelediğimizde  </a:t>
            </a:r>
            <a:r>
              <a:rPr lang="tr-TR" sz="2600" dirty="0" smtClean="0">
                <a:effectLst/>
              </a:rPr>
              <a:t>;</a:t>
            </a:r>
          </a:p>
          <a:p>
            <a:r>
              <a:rPr lang="tr-TR" sz="2600" dirty="0" err="1" smtClean="0">
                <a:effectLst/>
              </a:rPr>
              <a:t>ligament</a:t>
            </a:r>
            <a:r>
              <a:rPr lang="tr-TR" sz="2600" dirty="0" smtClean="0">
                <a:effectLst/>
              </a:rPr>
              <a:t>,</a:t>
            </a:r>
          </a:p>
          <a:p>
            <a:r>
              <a:rPr lang="tr-TR" sz="2600" dirty="0" err="1" smtClean="0">
                <a:effectLst/>
              </a:rPr>
              <a:t>tendon</a:t>
            </a:r>
            <a:r>
              <a:rPr lang="tr-TR" sz="2600" dirty="0" smtClean="0">
                <a:effectLst/>
              </a:rPr>
              <a:t>,</a:t>
            </a:r>
          </a:p>
          <a:p>
            <a:r>
              <a:rPr lang="tr-TR" sz="2600" dirty="0" smtClean="0">
                <a:effectLst/>
              </a:rPr>
              <a:t>kas,</a:t>
            </a:r>
          </a:p>
          <a:p>
            <a:r>
              <a:rPr lang="tr-TR" sz="2600" dirty="0" smtClean="0">
                <a:effectLst/>
              </a:rPr>
              <a:t>Kıkırdak</a:t>
            </a:r>
          </a:p>
          <a:p>
            <a:r>
              <a:rPr lang="tr-TR" sz="2600" dirty="0" smtClean="0">
                <a:effectLst/>
              </a:rPr>
              <a:t> </a:t>
            </a:r>
            <a:r>
              <a:rPr lang="tr-TR" sz="2600" dirty="0">
                <a:effectLst/>
              </a:rPr>
              <a:t>kemiklerden oluşmaktadır. İskelet yapısında yeni doğanda 300 den fazla yetişkin bireylerde 206 kemik </a:t>
            </a:r>
            <a:r>
              <a:rPr lang="tr-TR" sz="2600" dirty="0" smtClean="0">
                <a:effectLst/>
              </a:rPr>
              <a:t>bulunmaktadır.</a:t>
            </a:r>
          </a:p>
          <a:p>
            <a:pPr marL="18288" indent="0">
              <a:buNone/>
            </a:pPr>
            <a:endParaRPr lang="tr-TR" sz="2600" dirty="0">
              <a:effectLst/>
            </a:endParaRPr>
          </a:p>
          <a:p>
            <a:r>
              <a:rPr lang="tr-TR" sz="2600" dirty="0">
                <a:effectLst/>
              </a:rPr>
              <a:t>Kemik yoğunluğu menopoz döneminde kadar yaklaşık 40 yıl kadar koruma görevinde bulunur. Menopoz dönemiyle birlikte kemik kütlesi yavaş yavaş azalmaktadır.</a:t>
            </a:r>
            <a:endParaRPr lang="tr-TR" sz="2600" dirty="0"/>
          </a:p>
        </p:txBody>
      </p:sp>
      <p:sp>
        <p:nvSpPr>
          <p:cNvPr id="3" name="Başlık 2"/>
          <p:cNvSpPr>
            <a:spLocks noGrp="1"/>
          </p:cNvSpPr>
          <p:nvPr>
            <p:ph type="title"/>
          </p:nvPr>
        </p:nvSpPr>
        <p:spPr>
          <a:xfrm>
            <a:off x="323528" y="404664"/>
            <a:ext cx="8208912" cy="792088"/>
          </a:xfrm>
        </p:spPr>
        <p:txBody>
          <a:bodyPr/>
          <a:lstStyle/>
          <a:p>
            <a:r>
              <a:rPr lang="tr-TR" dirty="0" smtClean="0">
                <a:latin typeface="Segoe Print" pitchFamily="2" charset="0"/>
              </a:rPr>
              <a:t>          </a:t>
            </a:r>
            <a:r>
              <a:rPr lang="tr-TR" sz="3200" dirty="0" smtClean="0">
                <a:latin typeface="Segoe Print" pitchFamily="2" charset="0"/>
              </a:rPr>
              <a:t>KEMİK SAĞLIĞI </a:t>
            </a:r>
            <a:endParaRPr lang="tr-TR" sz="3200" dirty="0">
              <a:latin typeface="Segoe Print" pitchFamily="2" charset="0"/>
            </a:endParaRPr>
          </a:p>
        </p:txBody>
      </p:sp>
    </p:spTree>
    <p:extLst>
      <p:ext uri="{BB962C8B-B14F-4D97-AF65-F5344CB8AC3E}">
        <p14:creationId xmlns:p14="http://schemas.microsoft.com/office/powerpoint/2010/main" val="22465389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620688"/>
            <a:ext cx="8064896" cy="5400600"/>
          </a:xfrm>
        </p:spPr>
        <p:txBody>
          <a:bodyPr>
            <a:normAutofit/>
          </a:bodyPr>
          <a:lstStyle/>
          <a:p>
            <a:r>
              <a:rPr lang="tr-TR" sz="2800" dirty="0">
                <a:effectLst/>
              </a:rPr>
              <a:t>Kemik sağlığının osteoporozla bozulması sonucu kırık riskini arttırmakta ve aynı zamanda yaş ilerledikçe düşme riskinin artması sonucu kırık riski artmaktadır</a:t>
            </a:r>
            <a:r>
              <a:rPr lang="tr-TR" sz="2800" dirty="0" smtClean="0">
                <a:effectLst/>
              </a:rPr>
              <a:t>.</a:t>
            </a:r>
          </a:p>
          <a:p>
            <a:pPr marL="18288" indent="0">
              <a:buNone/>
            </a:pPr>
            <a:endParaRPr lang="tr-TR" sz="2800" dirty="0">
              <a:effectLst/>
            </a:endParaRPr>
          </a:p>
          <a:p>
            <a:r>
              <a:rPr lang="tr-TR" sz="2800" dirty="0">
                <a:effectLst/>
              </a:rPr>
              <a:t>Diyetle alınan kalsiyum miktarı yetersiz alımı sonucu ileriki yaşlarda kemik kaybına sebep olabilir. Kemik sağlığı için gerekli olan besin öğeleri </a:t>
            </a:r>
            <a:r>
              <a:rPr lang="tr-TR" sz="2800" u="sng" dirty="0">
                <a:effectLst/>
              </a:rPr>
              <a:t>D vitamini</a:t>
            </a:r>
            <a:r>
              <a:rPr lang="tr-TR" sz="2800" dirty="0">
                <a:effectLst/>
              </a:rPr>
              <a:t>, fosfor, magnezyum, potasyum,  flor, proteindir</a:t>
            </a:r>
            <a:r>
              <a:rPr lang="tr-TR" sz="2400" dirty="0">
                <a:effectLst/>
              </a:rPr>
              <a:t>.</a:t>
            </a:r>
            <a:endParaRPr lang="tr-TR" sz="24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5104" y="5383024"/>
            <a:ext cx="4324954" cy="1276528"/>
          </a:xfrm>
          <a:prstGeom prst="rect">
            <a:avLst/>
          </a:prstGeom>
        </p:spPr>
      </p:pic>
    </p:spTree>
    <p:extLst>
      <p:ext uri="{BB962C8B-B14F-4D97-AF65-F5344CB8AC3E}">
        <p14:creationId xmlns:p14="http://schemas.microsoft.com/office/powerpoint/2010/main" val="13718074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67544" y="685801"/>
            <a:ext cx="8208912" cy="5335487"/>
          </a:xfrm>
        </p:spPr>
        <p:txBody>
          <a:bodyPr>
            <a:normAutofit/>
          </a:bodyPr>
          <a:lstStyle/>
          <a:p>
            <a:r>
              <a:rPr lang="tr-TR" sz="2800" dirty="0" smtClean="0"/>
              <a:t>Kemik sağlığın korunmasında en etkin vitamin D vitaminidir.</a:t>
            </a:r>
          </a:p>
          <a:p>
            <a:endParaRPr lang="tr-TR" sz="2800" dirty="0" smtClean="0">
              <a:latin typeface="Segoe Print" pitchFamily="2" charset="0"/>
            </a:endParaRPr>
          </a:p>
          <a:p>
            <a:r>
              <a:rPr lang="tr-TR" sz="2800" dirty="0" smtClean="0"/>
              <a:t>Görevleri arasında;</a:t>
            </a:r>
          </a:p>
          <a:p>
            <a:pPr>
              <a:buFont typeface="Wingdings" pitchFamily="2" charset="2"/>
              <a:buChar char="ü"/>
            </a:pPr>
            <a:r>
              <a:rPr lang="tr-TR" sz="2800" dirty="0" smtClean="0"/>
              <a:t>Kemik sağlığın korunması </a:t>
            </a:r>
          </a:p>
          <a:p>
            <a:pPr>
              <a:buFont typeface="Wingdings" pitchFamily="2" charset="2"/>
              <a:buChar char="ü"/>
            </a:pPr>
            <a:r>
              <a:rPr lang="tr-TR" sz="2800" dirty="0" smtClean="0"/>
              <a:t>Kas kütlesi yapımı bulunmaktadır.</a:t>
            </a:r>
          </a:p>
          <a:p>
            <a:pPr>
              <a:buFont typeface="Wingdings" pitchFamily="2" charset="2"/>
              <a:buChar char="ü"/>
            </a:pPr>
            <a:endParaRPr lang="tr-TR" sz="2800" dirty="0"/>
          </a:p>
          <a:p>
            <a:pPr>
              <a:buFont typeface="Wingdings" pitchFamily="2" charset="2"/>
              <a:buChar char="ü"/>
            </a:pPr>
            <a:r>
              <a:rPr lang="tr-TR" sz="2800" dirty="0">
                <a:effectLst/>
              </a:rPr>
              <a:t>menopoz döneminde osteoporoz riski taşıyan kadınlarda ek takviye alınması tavsiye edilir</a:t>
            </a:r>
            <a:endParaRPr lang="tr-TR" sz="2800" dirty="0" smtClean="0"/>
          </a:p>
          <a:p>
            <a:pPr>
              <a:buFont typeface="Wingdings" pitchFamily="2" charset="2"/>
              <a:buChar char="ü"/>
            </a:pPr>
            <a:endParaRPr lang="tr-TR" sz="2800" dirty="0">
              <a:latin typeface="Segoe Print" pitchFamily="2" charset="0"/>
            </a:endParaRPr>
          </a:p>
        </p:txBody>
      </p:sp>
    </p:spTree>
    <p:extLst>
      <p:ext uri="{BB962C8B-B14F-4D97-AF65-F5344CB8AC3E}">
        <p14:creationId xmlns:p14="http://schemas.microsoft.com/office/powerpoint/2010/main" val="38254997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404664"/>
            <a:ext cx="8352928" cy="6048672"/>
          </a:xfrm>
        </p:spPr>
        <p:txBody>
          <a:bodyPr/>
          <a:lstStyle/>
          <a:p>
            <a:pPr marL="18288" indent="0">
              <a:buNone/>
            </a:pPr>
            <a:r>
              <a:rPr lang="tr-TR" sz="3200" dirty="0" smtClean="0"/>
              <a:t>    Kemik sağlığın korunmasında neler    </a:t>
            </a:r>
          </a:p>
          <a:p>
            <a:pPr marL="18288" indent="0">
              <a:buNone/>
            </a:pPr>
            <a:r>
              <a:rPr lang="tr-TR" sz="3200" dirty="0"/>
              <a:t> </a:t>
            </a:r>
            <a:r>
              <a:rPr lang="tr-TR" sz="3200" dirty="0" smtClean="0"/>
              <a:t>     yapılmalı ?</a:t>
            </a:r>
          </a:p>
          <a:p>
            <a:endParaRPr lang="tr-TR" dirty="0">
              <a:latin typeface="Segoe Print" pitchFamily="2" charset="0"/>
            </a:endParaRPr>
          </a:p>
          <a:p>
            <a:r>
              <a:rPr lang="tr-TR" sz="2400" dirty="0">
                <a:effectLst/>
              </a:rPr>
              <a:t>Yeterli miktarda diyet kalsiyum alımı kemik sağlığı için ileriki yaşlarda koruyucu etkiye sahip olup osteoporoz riskini azaltmaktadır</a:t>
            </a:r>
            <a:r>
              <a:rPr lang="tr-TR" sz="2400" dirty="0" smtClean="0">
                <a:effectLst/>
              </a:rPr>
              <a:t>.</a:t>
            </a:r>
          </a:p>
          <a:p>
            <a:endParaRPr lang="tr-TR" sz="2400" dirty="0">
              <a:effectLst/>
            </a:endParaRPr>
          </a:p>
          <a:p>
            <a:r>
              <a:rPr lang="tr-TR" sz="2400" dirty="0">
                <a:effectLst/>
              </a:rPr>
              <a:t>Kemik sağlığın korunmasını ve gelişimini sağlanması için çocukluk ve </a:t>
            </a:r>
            <a:r>
              <a:rPr lang="tr-TR" sz="2400" dirty="0" err="1">
                <a:effectLst/>
              </a:rPr>
              <a:t>adölesan</a:t>
            </a:r>
            <a:r>
              <a:rPr lang="tr-TR" sz="2400" dirty="0">
                <a:effectLst/>
              </a:rPr>
              <a:t> döneminde diyetle alınan kalsiyum alımı ve bu dönemde fiziksel aktivitenin yapılması kemik yoğunluğunun arttığını bilmekteyiz. Bu kemik yoğunluğunun artması ileriki yaşlardaki </a:t>
            </a:r>
            <a:r>
              <a:rPr lang="tr-TR" sz="2400" i="1" u="sng" dirty="0">
                <a:effectLst/>
              </a:rPr>
              <a:t>osteoporoz riskinin %40 düşürdüğünü bilinmektedir</a:t>
            </a:r>
            <a:r>
              <a:rPr lang="tr-TR" dirty="0">
                <a:effectLst/>
                <a:latin typeface="Segoe Print" pitchFamily="2" charset="0"/>
              </a:rPr>
              <a:t>.</a:t>
            </a:r>
            <a:endParaRPr lang="tr-TR" dirty="0">
              <a:latin typeface="Segoe Print" pitchFamily="2" charset="0"/>
            </a:endParaRPr>
          </a:p>
        </p:txBody>
      </p:sp>
    </p:spTree>
    <p:extLst>
      <p:ext uri="{BB962C8B-B14F-4D97-AF65-F5344CB8AC3E}">
        <p14:creationId xmlns:p14="http://schemas.microsoft.com/office/powerpoint/2010/main" val="41408860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oğal">
  <a:themeElements>
    <a:clrScheme name="Doğ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Doğ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Doğ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1874</TotalTime>
  <Words>2138</Words>
  <Application>Microsoft Office PowerPoint</Application>
  <PresentationFormat>Ekran Gösterisi (4:3)</PresentationFormat>
  <Paragraphs>260</Paragraphs>
  <Slides>51</Slides>
  <Notes>3</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51</vt:i4>
      </vt:variant>
    </vt:vector>
  </HeadingPairs>
  <TitlesOfParts>
    <vt:vector size="57" baseType="lpstr">
      <vt:lpstr>Calibri</vt:lpstr>
      <vt:lpstr>Palatino Linotype</vt:lpstr>
      <vt:lpstr>Sanvito Pro</vt:lpstr>
      <vt:lpstr>Segoe Print</vt:lpstr>
      <vt:lpstr>Wingdings</vt:lpstr>
      <vt:lpstr>Doğal</vt:lpstr>
      <vt:lpstr>Kadınların Kalsiyum Tüketimi Osteoporozla İlişkisi </vt:lpstr>
      <vt:lpstr>                          SUNUM PLANI </vt:lpstr>
      <vt:lpstr>             SAĞLIKLI BESLENME</vt:lpstr>
      <vt:lpstr>      YETERLİ VE DENGELİ BESLENME </vt:lpstr>
      <vt:lpstr>PowerPoint Sunusu</vt:lpstr>
      <vt:lpstr>          KEMİK SAĞLIĞI </vt:lpstr>
      <vt:lpstr>PowerPoint Sunusu</vt:lpstr>
      <vt:lpstr>PowerPoint Sunusu</vt:lpstr>
      <vt:lpstr>PowerPoint Sunusu</vt:lpstr>
      <vt:lpstr>PowerPoint Sunusu</vt:lpstr>
      <vt:lpstr>           OSTEOPOROZ </vt:lpstr>
      <vt:lpstr>PowerPoint Sunusu</vt:lpstr>
      <vt:lpstr>PowerPoint Sunusu</vt:lpstr>
      <vt:lpstr>PowerPoint Sunusu</vt:lpstr>
      <vt:lpstr>           Osteoporozun sınıflanması</vt:lpstr>
      <vt:lpstr>    OSTEOPOROZ RİSK FAKTÖRLERİ</vt:lpstr>
      <vt:lpstr>     HİNDİSTANDA YAPILAN ÇALIŞMA </vt:lpstr>
      <vt:lpstr>         OSTEOPOROZ TANI VE TEDAVİ </vt:lpstr>
      <vt:lpstr>PowerPoint Sunusu</vt:lpstr>
      <vt:lpstr>PowerPoint Sunusu</vt:lpstr>
      <vt:lpstr>           Tedavide Paratirod Hormonu </vt:lpstr>
      <vt:lpstr>PowerPoint Sunusu</vt:lpstr>
      <vt:lpstr>         BESİN GRUPLARI </vt:lpstr>
      <vt:lpstr>PowerPoint Sunusu</vt:lpstr>
      <vt:lpstr>PowerPoint Sunusu</vt:lpstr>
      <vt:lpstr>Bitkisel Kaynaklı Kalsiyum alımının osteoporoz ile ilişkisi (Koreli kadınlar)</vt:lpstr>
      <vt:lpstr>   Bu grubun içerdiği ve OP’a etki mekanizmasında en fazla etkiye sahip olan proteindir. Protein tüm dünyada osteoporoza sebep olan bir besin yapı taşı olarak tanımlanmaktadır. Et ve baklagillerin grupların fazla tüketimi osteoporoz görülme sıklığını arttıtır. Fazla protein tüketimi idrardan kalsiyum atımını arttırdığı bilinmektedir ve böylelikle kemik yapısının bozulmasına sebep olur.</vt:lpstr>
      <vt:lpstr>           BESİN ÖĞELERİ</vt:lpstr>
      <vt:lpstr>KALSİYUM  VE D VİTAMİNİ  METABOLİZMASI VE OSTEOPOROZLA İLİŞKİSİ </vt:lpstr>
      <vt:lpstr>PowerPoint Sunusu</vt:lpstr>
      <vt:lpstr>PowerPoint Sunusu</vt:lpstr>
      <vt:lpstr>PowerPoint Sunusu</vt:lpstr>
      <vt:lpstr>PowerPoint Sunusu</vt:lpstr>
      <vt:lpstr>PowerPoint Sunusu</vt:lpstr>
      <vt:lpstr>    D VİTAMİNİ MEKANİZMASI </vt:lpstr>
      <vt:lpstr>PowerPoint Sunusu</vt:lpstr>
      <vt:lpstr>PowerPoint Sunusu</vt:lpstr>
      <vt:lpstr>PowerPoint Sunusu</vt:lpstr>
      <vt:lpstr>   D vitamini suplemantasyon  ile                  yapılan çalışmada </vt:lpstr>
      <vt:lpstr>PowerPoint Sunusu</vt:lpstr>
      <vt:lpstr>        K VİTAMİNİN KEMİK SAĞLIĞINA ETKİLERİ</vt:lpstr>
      <vt:lpstr>PowerPoint Sunusu</vt:lpstr>
      <vt:lpstr>         K vitamini ile yapılan çalışma</vt:lpstr>
      <vt:lpstr>             Kadınların Beslenme Alışkanlıkların  osteoporoz ilişkisi </vt:lpstr>
      <vt:lpstr>PowerPoint Sunusu</vt:lpstr>
      <vt:lpstr>  Osteoporoz nasıl önlenir </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Kadınların Kalsiyum Alımının Osteoporozla İlişkisi</dc:title>
  <dc:creator>Simge</dc:creator>
  <cp:lastModifiedBy>SAMSUNG</cp:lastModifiedBy>
  <cp:revision>64</cp:revision>
  <dcterms:created xsi:type="dcterms:W3CDTF">2016-05-22T19:13:44Z</dcterms:created>
  <dcterms:modified xsi:type="dcterms:W3CDTF">2016-06-25T14:06:29Z</dcterms:modified>
</cp:coreProperties>
</file>