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51"/>
  </p:notesMasterIdLst>
  <p:sldIdLst>
    <p:sldId id="256" r:id="rId2"/>
    <p:sldId id="257" r:id="rId3"/>
    <p:sldId id="260" r:id="rId4"/>
    <p:sldId id="259" r:id="rId5"/>
    <p:sldId id="261" r:id="rId6"/>
    <p:sldId id="269" r:id="rId7"/>
    <p:sldId id="270" r:id="rId8"/>
    <p:sldId id="271" r:id="rId9"/>
    <p:sldId id="272" r:id="rId10"/>
    <p:sldId id="273" r:id="rId11"/>
    <p:sldId id="277" r:id="rId12"/>
    <p:sldId id="278" r:id="rId13"/>
    <p:sldId id="282" r:id="rId14"/>
    <p:sldId id="304" r:id="rId15"/>
    <p:sldId id="267" r:id="rId16"/>
    <p:sldId id="268" r:id="rId17"/>
    <p:sldId id="274" r:id="rId18"/>
    <p:sldId id="262" r:id="rId19"/>
    <p:sldId id="266" r:id="rId20"/>
    <p:sldId id="281" r:id="rId21"/>
    <p:sldId id="284" r:id="rId22"/>
    <p:sldId id="264" r:id="rId23"/>
    <p:sldId id="263" r:id="rId24"/>
    <p:sldId id="265" r:id="rId25"/>
    <p:sldId id="276" r:id="rId26"/>
    <p:sldId id="279" r:id="rId27"/>
    <p:sldId id="280" r:id="rId28"/>
    <p:sldId id="283" r:id="rId29"/>
    <p:sldId id="285" r:id="rId30"/>
    <p:sldId id="288" r:id="rId31"/>
    <p:sldId id="286" r:id="rId32"/>
    <p:sldId id="299" r:id="rId33"/>
    <p:sldId id="289" r:id="rId34"/>
    <p:sldId id="296" r:id="rId35"/>
    <p:sldId id="291" r:id="rId36"/>
    <p:sldId id="297" r:id="rId37"/>
    <p:sldId id="290" r:id="rId38"/>
    <p:sldId id="298" r:id="rId39"/>
    <p:sldId id="275" r:id="rId40"/>
    <p:sldId id="287" r:id="rId41"/>
    <p:sldId id="292" r:id="rId42"/>
    <p:sldId id="300" r:id="rId43"/>
    <p:sldId id="301" r:id="rId44"/>
    <p:sldId id="293" r:id="rId45"/>
    <p:sldId id="294" r:id="rId46"/>
    <p:sldId id="302" r:id="rId47"/>
    <p:sldId id="295" r:id="rId48"/>
    <p:sldId id="258" r:id="rId49"/>
    <p:sldId id="303"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63" autoAdjust="0"/>
  </p:normalViewPr>
  <p:slideViewPr>
    <p:cSldViewPr>
      <p:cViewPr varScale="1">
        <p:scale>
          <a:sx n="42" d="100"/>
          <a:sy n="42" d="100"/>
        </p:scale>
        <p:origin x="132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1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30B424-3E4F-4213-9BD4-46AD66C198BB}" type="datetimeFigureOut">
              <a:rPr lang="tr-TR" smtClean="0"/>
              <a:pPr/>
              <a:t>21.06.2016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9F223C-8DF7-49B6-8EAD-EE0F539A1BA9}" type="slidenum">
              <a:rPr lang="tr-TR" smtClean="0"/>
              <a:pPr/>
              <a:t>‹#›</a:t>
            </a:fld>
            <a:endParaRPr lang="tr-TR"/>
          </a:p>
        </p:txBody>
      </p:sp>
    </p:spTree>
    <p:extLst>
      <p:ext uri="{BB962C8B-B14F-4D97-AF65-F5344CB8AC3E}">
        <p14:creationId xmlns:p14="http://schemas.microsoft.com/office/powerpoint/2010/main" val="3270717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B9F223C-8DF7-49B6-8EAD-EE0F539A1BA9}" type="slidenum">
              <a:rPr lang="tr-TR" smtClean="0"/>
              <a:pPr/>
              <a:t>3</a:t>
            </a:fld>
            <a:endParaRPr lang="tr-TR"/>
          </a:p>
        </p:txBody>
      </p:sp>
    </p:spTree>
    <p:extLst>
      <p:ext uri="{BB962C8B-B14F-4D97-AF65-F5344CB8AC3E}">
        <p14:creationId xmlns:p14="http://schemas.microsoft.com/office/powerpoint/2010/main" val="2604841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53489B8E-9D43-4D58-A8BC-3A678C6D58A5}" type="datetimeFigureOut">
              <a:rPr lang="tr-TR" smtClean="0"/>
              <a:pPr/>
              <a:t>21.06.2016</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8F511FA-AB4E-4468-8A69-565E903C80D2}" type="slidenum">
              <a:rPr lang="tr-TR" smtClean="0"/>
              <a:pPr/>
              <a:t>‹#›</a:t>
            </a:fld>
            <a:endParaRPr lang="tr-T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53489B8E-9D43-4D58-A8BC-3A678C6D58A5}" type="datetimeFigureOut">
              <a:rPr lang="tr-TR" smtClean="0"/>
              <a:pPr/>
              <a:t>21.06.2016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53489B8E-9D43-4D58-A8BC-3A678C6D58A5}" type="datetimeFigureOut">
              <a:rPr lang="tr-TR" smtClean="0"/>
              <a:pPr/>
              <a:t>21.06.2016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53489B8E-9D43-4D58-A8BC-3A678C6D58A5}" type="datetimeFigureOut">
              <a:rPr lang="tr-TR" smtClean="0"/>
              <a:pPr/>
              <a:t>21.06.2016</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53489B8E-9D43-4D58-A8BC-3A678C6D58A5}" type="datetimeFigureOut">
              <a:rPr lang="tr-TR" smtClean="0"/>
              <a:pPr/>
              <a:t>21.06.2016</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68F511FA-AB4E-4468-8A69-565E903C80D2}"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53489B8E-9D43-4D58-A8BC-3A678C6D58A5}" type="datetimeFigureOut">
              <a:rPr lang="tr-TR" smtClean="0"/>
              <a:pPr/>
              <a:t>21.06.2016</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53489B8E-9D43-4D58-A8BC-3A678C6D58A5}" type="datetimeFigureOut">
              <a:rPr lang="tr-TR" smtClean="0"/>
              <a:pPr/>
              <a:t>21.06.2016</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68F511FA-AB4E-4468-8A69-565E903C80D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53489B8E-9D43-4D58-A8BC-3A678C6D58A5}" type="datetimeFigureOut">
              <a:rPr lang="tr-TR" smtClean="0"/>
              <a:pPr/>
              <a:t>21.06.2016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53489B8E-9D43-4D58-A8BC-3A678C6D58A5}" type="datetimeFigureOut">
              <a:rPr lang="tr-TR" smtClean="0"/>
              <a:pPr/>
              <a:t>21.06.2016</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68F511FA-AB4E-4468-8A69-565E903C80D2}" type="slidenum">
              <a:rPr lang="tr-TR" smtClean="0"/>
              <a:pPr/>
              <a:t>‹#›</a:t>
            </a:fld>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53489B8E-9D43-4D58-A8BC-3A678C6D58A5}" type="datetimeFigureOut">
              <a:rPr lang="tr-TR" smtClean="0"/>
              <a:pPr/>
              <a:t>21.06.2016</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68F511FA-AB4E-4468-8A69-565E903C80D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53489B8E-9D43-4D58-A8BC-3A678C6D58A5}" type="datetimeFigureOut">
              <a:rPr lang="tr-TR" smtClean="0"/>
              <a:pPr/>
              <a:t>21.06.2016</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68F511FA-AB4E-4468-8A69-565E903C80D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3489B8E-9D43-4D58-A8BC-3A678C6D58A5}" type="datetimeFigureOut">
              <a:rPr lang="tr-TR" smtClean="0"/>
              <a:pPr/>
              <a:t>21.06.2016</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8F511FA-AB4E-4468-8A69-565E903C80D2}"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tr.wikipedia.org/wiki/Elaz%C4%B1%C4%9F" TargetMode="External"/><Relationship Id="rId2" Type="http://schemas.openxmlformats.org/officeDocument/2006/relationships/hyperlink" Target="http://tr.wikipedia.org/wiki/1943"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tr.wikipedia.org/wiki/%C4%B0stanbul_Bilim_%C3%9Cniversitesi"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milliyet.com.tr/-veriler-canan-hocayi-desteklemiyor"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571480"/>
            <a:ext cx="7786742" cy="4500594"/>
          </a:xfrm>
        </p:spPr>
        <p:txBody>
          <a:bodyPr>
            <a:normAutofit fontScale="90000"/>
          </a:bodyPr>
          <a:lstStyle/>
          <a:p>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t>
            </a: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endParaRPr lang="tr-TR" dirty="0"/>
          </a:p>
        </p:txBody>
      </p:sp>
      <p:sp>
        <p:nvSpPr>
          <p:cNvPr id="3" name="2 Alt Başlık"/>
          <p:cNvSpPr>
            <a:spLocks noGrp="1"/>
          </p:cNvSpPr>
          <p:nvPr>
            <p:ph type="subTitle" idx="1"/>
          </p:nvPr>
        </p:nvSpPr>
        <p:spPr>
          <a:xfrm>
            <a:off x="357158" y="4500570"/>
            <a:ext cx="8786842" cy="2000264"/>
          </a:xfrm>
        </p:spPr>
        <p:txBody>
          <a:bodyPr>
            <a:normAutofit fontScale="92500" lnSpcReduction="20000"/>
          </a:bodyPr>
          <a:lstStyle/>
          <a:p>
            <a:endParaRPr lang="tr-TR" sz="4000" dirty="0" smtClean="0">
              <a:solidFill>
                <a:prstClr val="black"/>
              </a:solidFill>
              <a:ea typeface="+mj-ea"/>
              <a:cs typeface="+mj-cs"/>
            </a:endParaRPr>
          </a:p>
          <a:p>
            <a:r>
              <a:rPr lang="tr-TR" sz="4000" i="1" dirty="0" smtClean="0">
                <a:solidFill>
                  <a:prstClr val="black"/>
                </a:solidFill>
                <a:ea typeface="+mj-ea"/>
                <a:cs typeface="+mj-cs"/>
              </a:rPr>
              <a:t>HAZIRLAYANLAR;   </a:t>
            </a:r>
          </a:p>
          <a:p>
            <a:r>
              <a:rPr lang="tr-TR" sz="4000" i="1" dirty="0" smtClean="0">
                <a:solidFill>
                  <a:prstClr val="black"/>
                </a:solidFill>
                <a:ea typeface="+mj-ea"/>
                <a:cs typeface="+mj-cs"/>
              </a:rPr>
              <a:t>BURCU YILMAZ     </a:t>
            </a:r>
            <a:r>
              <a:rPr lang="tr-TR" sz="4000" i="1" dirty="0">
                <a:solidFill>
                  <a:prstClr val="black"/>
                </a:solidFill>
                <a:ea typeface="+mj-ea"/>
                <a:cs typeface="+mj-cs"/>
              </a:rPr>
              <a:t>55130000010</a:t>
            </a:r>
            <a:br>
              <a:rPr lang="tr-TR" sz="4000" i="1" dirty="0">
                <a:solidFill>
                  <a:prstClr val="black"/>
                </a:solidFill>
                <a:ea typeface="+mj-ea"/>
                <a:cs typeface="+mj-cs"/>
              </a:rPr>
            </a:br>
            <a:r>
              <a:rPr lang="tr-TR" sz="4000" i="1" dirty="0">
                <a:solidFill>
                  <a:prstClr val="black"/>
                </a:solidFill>
                <a:ea typeface="+mj-ea"/>
                <a:cs typeface="+mj-cs"/>
              </a:rPr>
              <a:t>KÜBRA </a:t>
            </a:r>
            <a:r>
              <a:rPr lang="tr-TR" sz="4000" i="1" dirty="0" smtClean="0">
                <a:solidFill>
                  <a:prstClr val="black"/>
                </a:solidFill>
                <a:ea typeface="+mj-ea"/>
                <a:cs typeface="+mj-cs"/>
              </a:rPr>
              <a:t>KAPLAN     </a:t>
            </a:r>
            <a:r>
              <a:rPr lang="tr-TR" sz="4000" i="1" dirty="0">
                <a:solidFill>
                  <a:prstClr val="black"/>
                </a:solidFill>
                <a:ea typeface="+mj-ea"/>
                <a:cs typeface="+mj-cs"/>
              </a:rPr>
              <a:t>55130000026</a:t>
            </a:r>
            <a:endParaRPr lang="tr-TR" i="1" dirty="0"/>
          </a:p>
        </p:txBody>
      </p:sp>
      <p:pic>
        <p:nvPicPr>
          <p:cNvPr id="4" name="3 Resim" descr="120320131554336904078.jpg"/>
          <p:cNvPicPr>
            <a:picLocks noChangeAspect="1"/>
          </p:cNvPicPr>
          <p:nvPr/>
        </p:nvPicPr>
        <p:blipFill>
          <a:blip r:embed="rId2"/>
          <a:stretch>
            <a:fillRect/>
          </a:stretch>
        </p:blipFill>
        <p:spPr>
          <a:xfrm>
            <a:off x="1714480" y="1714488"/>
            <a:ext cx="4643438" cy="2611934"/>
          </a:xfrm>
          <a:prstGeom prst="rect">
            <a:avLst/>
          </a:prstGeom>
        </p:spPr>
      </p:pic>
      <p:sp>
        <p:nvSpPr>
          <p:cNvPr id="6" name="5 Dikdörtgen"/>
          <p:cNvSpPr/>
          <p:nvPr/>
        </p:nvSpPr>
        <p:spPr>
          <a:xfrm rot="10800000" flipV="1">
            <a:off x="500034" y="288411"/>
            <a:ext cx="7786742" cy="923330"/>
          </a:xfrm>
          <a:prstGeom prst="rect">
            <a:avLst/>
          </a:prstGeom>
        </p:spPr>
        <p:txBody>
          <a:bodyPr wrap="square">
            <a:spAutoFit/>
          </a:bodyPr>
          <a:lstStyle/>
          <a:p>
            <a:r>
              <a:rPr lang="tr-TR" sz="5400" dirty="0" smtClean="0"/>
              <a:t>          </a:t>
            </a:r>
            <a:r>
              <a:rPr lang="tr-TR" sz="5400" b="1" dirty="0" smtClean="0"/>
              <a:t>KARATAY DİYETİ    </a:t>
            </a:r>
            <a:endParaRPr lang="tr-TR" sz="5400" b="1" dirty="0"/>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978" y="4428887"/>
            <a:ext cx="3438272" cy="1083255"/>
          </a:xfrm>
          <a:prstGeom prst="rect">
            <a:avLst/>
          </a:prstGeom>
        </p:spPr>
      </p:pic>
    </p:spTree>
  </p:cSld>
  <p:clrMapOvr>
    <a:masterClrMapping/>
  </p:clrMapOvr>
  <p:transition>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tx1"/>
                </a:solidFill>
              </a:rPr>
              <a:t>Hangi çeşit olursa olsun </a:t>
            </a:r>
            <a:r>
              <a:rPr lang="tr-TR" dirty="0" smtClean="0">
                <a:solidFill>
                  <a:schemeClr val="accent5"/>
                </a:solidFill>
              </a:rPr>
              <a:t>EKMEK</a:t>
            </a:r>
            <a:r>
              <a:rPr lang="tr-TR" dirty="0" smtClean="0">
                <a:solidFill>
                  <a:schemeClr val="tx1"/>
                </a:solidFill>
              </a:rPr>
              <a:t> zehirdir </a:t>
            </a:r>
            <a:r>
              <a:rPr lang="tr-TR" dirty="0" smtClean="0"/>
              <a:t>!</a:t>
            </a:r>
            <a:endParaRPr lang="tr-TR" dirty="0"/>
          </a:p>
        </p:txBody>
      </p:sp>
      <p:sp>
        <p:nvSpPr>
          <p:cNvPr id="3" name="2 İçerik Yer Tutucusu"/>
          <p:cNvSpPr>
            <a:spLocks noGrp="1"/>
          </p:cNvSpPr>
          <p:nvPr>
            <p:ph idx="1"/>
          </p:nvPr>
        </p:nvSpPr>
        <p:spPr/>
        <p:txBody>
          <a:bodyPr>
            <a:normAutofit fontScale="92500"/>
          </a:bodyPr>
          <a:lstStyle/>
          <a:p>
            <a:r>
              <a:rPr lang="tr-TR" sz="3600" b="1" dirty="0" smtClean="0"/>
              <a:t>Kızartmalarda ayçiçeği yağı kullanılmamalıdır. Tereyağı ve zeytinyağı tercih edilsin</a:t>
            </a:r>
          </a:p>
          <a:p>
            <a:r>
              <a:rPr lang="tr-TR" sz="3600" b="1" dirty="0" smtClean="0"/>
              <a:t>Meyve tüketilmemelidir ya da en fazla 1 porsiyon meyve </a:t>
            </a:r>
            <a:r>
              <a:rPr lang="tr-TR" sz="3600" b="1" dirty="0" err="1" smtClean="0"/>
              <a:t>yenelebilir</a:t>
            </a:r>
            <a:r>
              <a:rPr lang="tr-TR" sz="3600" b="1" dirty="0" smtClean="0"/>
              <a:t>.</a:t>
            </a:r>
          </a:p>
          <a:p>
            <a:r>
              <a:rPr lang="tr-TR" sz="3600" b="1" dirty="0" smtClean="0"/>
              <a:t>Sık sık ve az az yemek sizi değil hastalıkları besler ! 5 saat arayla yemek yenmeli</a:t>
            </a:r>
          </a:p>
          <a:p>
            <a:endParaRPr lang="tr-TR" b="1" dirty="0">
              <a:solidFill>
                <a:schemeClr val="accent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Günde 3 öğün yerine 2 öğün tüketilmeli</a:t>
            </a:r>
            <a:br>
              <a:rPr lang="tr-TR" dirty="0" smtClean="0"/>
            </a:br>
            <a:endParaRPr lang="tr-TR" dirty="0"/>
          </a:p>
        </p:txBody>
      </p:sp>
      <p:sp>
        <p:nvSpPr>
          <p:cNvPr id="3" name="2 İçerik Yer Tutucusu"/>
          <p:cNvSpPr>
            <a:spLocks noGrp="1"/>
          </p:cNvSpPr>
          <p:nvPr>
            <p:ph idx="1"/>
          </p:nvPr>
        </p:nvSpPr>
        <p:spPr>
          <a:xfrm>
            <a:off x="457200" y="1571612"/>
            <a:ext cx="8229600" cy="4883196"/>
          </a:xfrm>
        </p:spPr>
        <p:txBody>
          <a:bodyPr/>
          <a:lstStyle/>
          <a:p>
            <a:r>
              <a:rPr lang="tr-TR" dirty="0" smtClean="0"/>
              <a:t>Kesinlikle şeker tüketilmemeli</a:t>
            </a:r>
          </a:p>
          <a:p>
            <a:r>
              <a:rPr lang="tr-TR" dirty="0" smtClean="0"/>
              <a:t>Alkol kesinlikle kullanılmamalı</a:t>
            </a:r>
          </a:p>
          <a:p>
            <a:r>
              <a:rPr lang="tr-TR" dirty="0" smtClean="0"/>
              <a:t>Bal , reçel yasak</a:t>
            </a:r>
          </a:p>
          <a:p>
            <a:r>
              <a:rPr lang="tr-TR" dirty="0" smtClean="0"/>
              <a:t>Tüketebildiğiniz kadar yumurta tüketin. Yumurta </a:t>
            </a:r>
            <a:r>
              <a:rPr lang="tr-TR" dirty="0" err="1" smtClean="0"/>
              <a:t>kolestrolü</a:t>
            </a:r>
            <a:r>
              <a:rPr lang="tr-TR" dirty="0" smtClean="0"/>
              <a:t> düşürür</a:t>
            </a:r>
          </a:p>
          <a:p>
            <a:r>
              <a:rPr lang="tr-TR" dirty="0" smtClean="0"/>
              <a:t>Zeytinyağının hiçbir zararı yoktur hatta ana sütünün aynısıdır. Ana sütüyle ikisinin öğeleri aynıdır</a:t>
            </a:r>
          </a:p>
          <a:p>
            <a:endParaRPr lang="tr-TR"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Kalori hesabı yapmak çok yanlıştır</a:t>
            </a:r>
            <a:endParaRPr lang="tr-TR" dirty="0"/>
          </a:p>
        </p:txBody>
      </p:sp>
      <p:sp>
        <p:nvSpPr>
          <p:cNvPr id="3" name="2 İçerik Yer Tutucusu"/>
          <p:cNvSpPr>
            <a:spLocks noGrp="1"/>
          </p:cNvSpPr>
          <p:nvPr>
            <p:ph idx="1"/>
          </p:nvPr>
        </p:nvSpPr>
        <p:spPr/>
        <p:txBody>
          <a:bodyPr>
            <a:normAutofit fontScale="92500"/>
          </a:bodyPr>
          <a:lstStyle/>
          <a:p>
            <a:r>
              <a:rPr lang="tr-TR" dirty="0" smtClean="0"/>
              <a:t>Pekmezde trans yağ vardır ve kesinlikle tüketilmemelidir</a:t>
            </a:r>
          </a:p>
          <a:p>
            <a:r>
              <a:rPr lang="tr-TR" dirty="0" smtClean="0"/>
              <a:t>19:00-20:00 dan sonra yemek yasak!</a:t>
            </a:r>
          </a:p>
          <a:p>
            <a:r>
              <a:rPr lang="tr-TR" dirty="0" smtClean="0"/>
              <a:t>Rafine besinleri ve GI yüksek besinleri  hayatınızdan çıkarın</a:t>
            </a:r>
          </a:p>
          <a:p>
            <a:r>
              <a:rPr lang="tr-TR" dirty="0" smtClean="0"/>
              <a:t>Sakatatlar rahatlıkla yenebilir</a:t>
            </a:r>
          </a:p>
          <a:p>
            <a:r>
              <a:rPr lang="tr-TR" dirty="0" smtClean="0"/>
              <a:t> lahmacun ve kebap çok sağlıklı yiyeceklerdir.</a:t>
            </a:r>
          </a:p>
          <a:p>
            <a:r>
              <a:rPr lang="tr-TR" dirty="0" smtClean="0"/>
              <a:t>Her gün kırmızı et, 1 porsiyon bonfile tüketin.</a:t>
            </a:r>
          </a:p>
          <a:p>
            <a:endParaRPr lang="tr-TR"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V="1">
            <a:off x="457200" y="-428652"/>
            <a:ext cx="8229600" cy="142876"/>
          </a:xfrm>
        </p:spPr>
        <p:txBody>
          <a:bodyPr>
            <a:normAutofit fontScale="90000"/>
          </a:bodyPr>
          <a:lstStyle/>
          <a:p>
            <a:endParaRPr lang="tr-TR" dirty="0"/>
          </a:p>
        </p:txBody>
      </p:sp>
      <p:sp>
        <p:nvSpPr>
          <p:cNvPr id="3" name="2 İçerik Yer Tutucusu"/>
          <p:cNvSpPr>
            <a:spLocks noGrp="1"/>
          </p:cNvSpPr>
          <p:nvPr>
            <p:ph idx="1"/>
          </p:nvPr>
        </p:nvSpPr>
        <p:spPr>
          <a:xfrm>
            <a:off x="457200" y="1928802"/>
            <a:ext cx="8229600" cy="4526006"/>
          </a:xfrm>
        </p:spPr>
        <p:txBody>
          <a:bodyPr/>
          <a:lstStyle/>
          <a:p>
            <a:r>
              <a:rPr lang="tr-TR" sz="4000" dirty="0" smtClean="0"/>
              <a:t>Bütün salatalarda kaya tuzu tercih edebilirsiniz.</a:t>
            </a:r>
          </a:p>
          <a:p>
            <a:r>
              <a:rPr lang="tr-TR" sz="4000" dirty="0" smtClean="0"/>
              <a:t>Bol bol kelle paça tüketin</a:t>
            </a:r>
          </a:p>
          <a:p>
            <a:r>
              <a:rPr lang="tr-TR" sz="4000" dirty="0" smtClean="0"/>
              <a:t>Her yemekte kuyruk yağı tüketin</a:t>
            </a:r>
          </a:p>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Canan Karatay’ın Örnek mönüsü :</a:t>
            </a:r>
            <a:endParaRPr lang="tr-TR" dirty="0"/>
          </a:p>
        </p:txBody>
      </p:sp>
      <p:pic>
        <p:nvPicPr>
          <p:cNvPr id="4" name="3 İçerik Yer Tutucusu" descr="burcu9.jpg"/>
          <p:cNvPicPr>
            <a:picLocks noGrp="1" noChangeAspect="1"/>
          </p:cNvPicPr>
          <p:nvPr>
            <p:ph idx="1"/>
          </p:nvPr>
        </p:nvPicPr>
        <p:blipFill>
          <a:blip r:embed="rId2"/>
          <a:stretch>
            <a:fillRect/>
          </a:stretch>
        </p:blipFill>
        <p:spPr>
          <a:xfrm>
            <a:off x="1785918" y="1928802"/>
            <a:ext cx="5786478" cy="3929090"/>
          </a:xfrm>
        </p:spPr>
      </p:pic>
    </p:spTree>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571480"/>
            <a:ext cx="8229600" cy="1161242"/>
          </a:xfrm>
        </p:spPr>
        <p:txBody>
          <a:bodyPr/>
          <a:lstStyle/>
          <a:p>
            <a:r>
              <a:rPr lang="tr-TR" dirty="0" smtClean="0"/>
              <a:t>sabah kahvaltısı</a:t>
            </a:r>
            <a:endParaRPr lang="tr-TR" dirty="0"/>
          </a:p>
        </p:txBody>
      </p:sp>
      <p:sp>
        <p:nvSpPr>
          <p:cNvPr id="3" name="2 İçerik Yer Tutucusu"/>
          <p:cNvSpPr>
            <a:spLocks noGrp="1"/>
          </p:cNvSpPr>
          <p:nvPr>
            <p:ph idx="1"/>
          </p:nvPr>
        </p:nvSpPr>
        <p:spPr>
          <a:xfrm>
            <a:off x="457200" y="1857364"/>
            <a:ext cx="8229600" cy="4597444"/>
          </a:xfrm>
        </p:spPr>
        <p:txBody>
          <a:bodyPr>
            <a:normAutofit lnSpcReduction="10000"/>
          </a:bodyPr>
          <a:lstStyle/>
          <a:p>
            <a:endParaRPr lang="tr-TR" dirty="0" smtClean="0"/>
          </a:p>
          <a:p>
            <a:r>
              <a:rPr lang="tr-TR" dirty="0" smtClean="0"/>
              <a:t>Kayısı kıvamında 2 yumurta (tereyağlı )</a:t>
            </a:r>
          </a:p>
          <a:p>
            <a:r>
              <a:rPr lang="tr-TR" dirty="0" smtClean="0"/>
              <a:t>Bir avuç içi kadar az tuzlu peynir</a:t>
            </a:r>
          </a:p>
          <a:p>
            <a:r>
              <a:rPr lang="tr-TR" dirty="0" smtClean="0"/>
              <a:t>1 çay bardağı ceviz veya fındık veya fıstık veya badem</a:t>
            </a:r>
          </a:p>
          <a:p>
            <a:r>
              <a:rPr lang="tr-TR" dirty="0" smtClean="0"/>
              <a:t>Az tuzlu 10-15 adet zeytin</a:t>
            </a:r>
          </a:p>
          <a:p>
            <a:r>
              <a:rPr lang="tr-TR" dirty="0" smtClean="0"/>
              <a:t>Domates, biber, salatalık, turp, maydanoz, nane, roka</a:t>
            </a:r>
          </a:p>
          <a:p>
            <a:r>
              <a:rPr lang="tr-TR" dirty="0" smtClean="0"/>
              <a:t>Limonlu çay veya süt içilebilir</a:t>
            </a:r>
          </a:p>
          <a:p>
            <a:endParaRPr lang="tr-TR" dirty="0" smtClean="0"/>
          </a:p>
          <a:p>
            <a:endParaRPr lang="tr-TR" dirty="0" smtClean="0"/>
          </a:p>
          <a:p>
            <a:endParaRPr lang="tr-TR" dirty="0" smtClean="0"/>
          </a:p>
          <a:p>
            <a:endParaRPr lang="tr-TR" dirty="0" smtClean="0"/>
          </a:p>
          <a:p>
            <a:endParaRPr lang="tr-TR" dirty="0" smtClean="0"/>
          </a:p>
          <a:p>
            <a:endParaRPr lang="tr-TR" dirty="0"/>
          </a:p>
        </p:txBody>
      </p:sp>
      <p:pic>
        <p:nvPicPr>
          <p:cNvPr id="4" name="3 Resim" descr="burcu11.jpg"/>
          <p:cNvPicPr>
            <a:picLocks noChangeAspect="1"/>
          </p:cNvPicPr>
          <p:nvPr/>
        </p:nvPicPr>
        <p:blipFill>
          <a:blip r:embed="rId2"/>
          <a:stretch>
            <a:fillRect/>
          </a:stretch>
        </p:blipFill>
        <p:spPr>
          <a:xfrm>
            <a:off x="5000628" y="0"/>
            <a:ext cx="3357586" cy="2357430"/>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Öğle yemeği</a:t>
            </a:r>
            <a:br>
              <a:rPr lang="tr-TR" dirty="0" smtClean="0"/>
            </a:br>
            <a:endParaRPr lang="tr-TR" dirty="0"/>
          </a:p>
        </p:txBody>
      </p:sp>
      <p:sp>
        <p:nvSpPr>
          <p:cNvPr id="3" name="2 İçerik Yer Tutucusu"/>
          <p:cNvSpPr>
            <a:spLocks noGrp="1"/>
          </p:cNvSpPr>
          <p:nvPr>
            <p:ph idx="1"/>
          </p:nvPr>
        </p:nvSpPr>
        <p:spPr>
          <a:xfrm>
            <a:off x="457200" y="1214422"/>
            <a:ext cx="8229600" cy="5240386"/>
          </a:xfrm>
        </p:spPr>
        <p:txBody>
          <a:bodyPr/>
          <a:lstStyle/>
          <a:p>
            <a:r>
              <a:rPr lang="tr-TR" dirty="0" smtClean="0"/>
              <a:t> biberiyeli kuzu</a:t>
            </a:r>
          </a:p>
          <a:p>
            <a:r>
              <a:rPr lang="tr-TR" dirty="0" smtClean="0"/>
              <a:t>Limonlu kereviz</a:t>
            </a:r>
          </a:p>
          <a:p>
            <a:r>
              <a:rPr lang="tr-TR" dirty="0" smtClean="0"/>
              <a:t>Marul , turp ve havuç salatası</a:t>
            </a:r>
          </a:p>
          <a:p>
            <a:r>
              <a:rPr lang="tr-TR" dirty="0" smtClean="0"/>
              <a:t>Ayran</a:t>
            </a:r>
          </a:p>
          <a:p>
            <a:r>
              <a:rPr lang="tr-TR" dirty="0" smtClean="0">
                <a:solidFill>
                  <a:schemeClr val="accent1">
                    <a:lumMod val="75000"/>
                  </a:schemeClr>
                </a:solidFill>
              </a:rPr>
              <a:t>AKŞAM YEMEĞİ</a:t>
            </a:r>
          </a:p>
          <a:p>
            <a:r>
              <a:rPr lang="tr-TR" dirty="0" smtClean="0"/>
              <a:t>Keşkek</a:t>
            </a:r>
          </a:p>
          <a:p>
            <a:r>
              <a:rPr lang="tr-TR" dirty="0" smtClean="0"/>
              <a:t>Roka ve tere</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2518564"/>
          </a:xfrm>
        </p:spPr>
        <p:txBody>
          <a:bodyPr/>
          <a:lstStyle/>
          <a:p>
            <a:pPr algn="ctr"/>
            <a:r>
              <a:rPr lang="tr-TR" dirty="0" smtClean="0"/>
              <a:t>KARATAY DİYETİNİN YANLIŞLARI</a:t>
            </a:r>
            <a:endParaRPr lang="tr-TR" dirty="0"/>
          </a:p>
        </p:txBody>
      </p:sp>
      <p:pic>
        <p:nvPicPr>
          <p:cNvPr id="4" name="3 İçerik Yer Tutucusu" descr="images (4).jpg"/>
          <p:cNvPicPr>
            <a:picLocks noGrp="1" noChangeAspect="1"/>
          </p:cNvPicPr>
          <p:nvPr>
            <p:ph idx="1"/>
          </p:nvPr>
        </p:nvPicPr>
        <p:blipFill>
          <a:blip r:embed="rId2"/>
          <a:stretch>
            <a:fillRect/>
          </a:stretch>
        </p:blipFill>
        <p:spPr>
          <a:xfrm>
            <a:off x="1071538" y="2428868"/>
            <a:ext cx="6357981" cy="3500462"/>
          </a:xfrm>
        </p:spPr>
      </p:pic>
    </p:spTree>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Yumurta ile ilgili</a:t>
            </a:r>
            <a:br>
              <a:rPr lang="tr-TR" dirty="0" smtClean="0"/>
            </a:br>
            <a:endParaRPr lang="tr-TR" dirty="0"/>
          </a:p>
        </p:txBody>
      </p:sp>
      <p:sp>
        <p:nvSpPr>
          <p:cNvPr id="3" name="2 İçerik Yer Tutucusu"/>
          <p:cNvSpPr>
            <a:spLocks noGrp="1"/>
          </p:cNvSpPr>
          <p:nvPr>
            <p:ph idx="1"/>
          </p:nvPr>
        </p:nvSpPr>
        <p:spPr>
          <a:xfrm>
            <a:off x="0" y="1714488"/>
            <a:ext cx="8143900" cy="5143512"/>
          </a:xfrm>
        </p:spPr>
        <p:txBody>
          <a:bodyPr>
            <a:normAutofit fontScale="92500" lnSpcReduction="10000"/>
          </a:bodyPr>
          <a:lstStyle/>
          <a:p>
            <a:r>
              <a:rPr lang="tr-TR" dirty="0" smtClean="0"/>
              <a:t>Her gün 8 yumurta </a:t>
            </a:r>
          </a:p>
          <a:p>
            <a:r>
              <a:rPr lang="tr-TR" dirty="0" smtClean="0"/>
              <a:t> kayısı kıvamında - </a:t>
            </a:r>
            <a:r>
              <a:rPr lang="tr-TR" dirty="0" err="1" smtClean="0"/>
              <a:t>Salmonella</a:t>
            </a:r>
            <a:r>
              <a:rPr lang="tr-TR" dirty="0" smtClean="0"/>
              <a:t> ?</a:t>
            </a:r>
          </a:p>
          <a:p>
            <a:r>
              <a:rPr lang="tr-TR" dirty="0" smtClean="0"/>
              <a:t>Yumurtanın fazlası LDL Kolesterolü artırır !</a:t>
            </a:r>
          </a:p>
          <a:p>
            <a:r>
              <a:rPr lang="tr-TR" dirty="0" smtClean="0"/>
              <a:t>Fazla miktarda </a:t>
            </a:r>
            <a:r>
              <a:rPr lang="tr-TR" dirty="0" err="1" smtClean="0"/>
              <a:t>Zn</a:t>
            </a:r>
            <a:r>
              <a:rPr lang="tr-TR" dirty="0" smtClean="0"/>
              <a:t> tüketimi ruh sağlığını tetikler .</a:t>
            </a:r>
          </a:p>
          <a:p>
            <a:r>
              <a:rPr lang="tr-TR" dirty="0" smtClean="0"/>
              <a:t>Fazla miktarda protein tüketimi sonucu böbreklerde  böbrek taşı riski artar.</a:t>
            </a:r>
          </a:p>
          <a:p>
            <a:r>
              <a:rPr lang="tr-TR" dirty="0" smtClean="0"/>
              <a:t>Yumurta  sarısında 70 mg </a:t>
            </a:r>
            <a:r>
              <a:rPr lang="tr-TR" dirty="0" err="1" smtClean="0"/>
              <a:t>araşidonik</a:t>
            </a:r>
            <a:r>
              <a:rPr lang="tr-TR" dirty="0" smtClean="0"/>
              <a:t> asit vardır. Bu yüzden yumurtanın fazlası ; </a:t>
            </a:r>
            <a:r>
              <a:rPr lang="tr-TR" dirty="0" err="1" smtClean="0"/>
              <a:t>inflamasyonu</a:t>
            </a:r>
            <a:r>
              <a:rPr lang="tr-TR" dirty="0" smtClean="0"/>
              <a:t>  artırır , romatizmayı , astımı tetikler</a:t>
            </a:r>
          </a:p>
        </p:txBody>
      </p:sp>
      <p:pic>
        <p:nvPicPr>
          <p:cNvPr id="4" name="3 Resim" descr="images (7).jpg"/>
          <p:cNvPicPr>
            <a:picLocks noChangeAspect="1"/>
          </p:cNvPicPr>
          <p:nvPr/>
        </p:nvPicPr>
        <p:blipFill>
          <a:blip r:embed="rId2"/>
          <a:stretch>
            <a:fillRect/>
          </a:stretch>
        </p:blipFill>
        <p:spPr>
          <a:xfrm>
            <a:off x="5072066" y="0"/>
            <a:ext cx="3786214" cy="2224066"/>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90"/>
            <a:ext cx="8229600" cy="142876"/>
          </a:xfrm>
        </p:spPr>
        <p:txBody>
          <a:bodyPr>
            <a:normAutofit fontScale="90000"/>
          </a:bodyPr>
          <a:lstStyle/>
          <a:p>
            <a:endParaRPr lang="tr-TR" dirty="0"/>
          </a:p>
        </p:txBody>
      </p:sp>
      <p:sp>
        <p:nvSpPr>
          <p:cNvPr id="3" name="2 İçerik Yer Tutucusu"/>
          <p:cNvSpPr>
            <a:spLocks noGrp="1"/>
          </p:cNvSpPr>
          <p:nvPr>
            <p:ph idx="1"/>
          </p:nvPr>
        </p:nvSpPr>
        <p:spPr>
          <a:xfrm>
            <a:off x="0" y="1214422"/>
            <a:ext cx="9144000" cy="5643578"/>
          </a:xfrm>
        </p:spPr>
        <p:txBody>
          <a:bodyPr/>
          <a:lstStyle/>
          <a:p>
            <a:r>
              <a:rPr lang="tr-TR" dirty="0" smtClean="0"/>
              <a:t>California </a:t>
            </a:r>
            <a:r>
              <a:rPr lang="tr-TR" dirty="0" err="1" smtClean="0"/>
              <a:t>Üni</a:t>
            </a:r>
            <a:r>
              <a:rPr lang="tr-TR" dirty="0" smtClean="0"/>
              <a:t>. Doktorları 1994-2007 de 27 bin erkeği takip edip haftada 2’nin üzerinde yumurta yiyenlerle, haftada yarım yumurta yiyenleri kıyasladılar. Çok yumurta yiyenlerde hızlı ilerleyen prostat kanseri riski %81 daha yüksek olduğu gözlemlenmiştir</a:t>
            </a:r>
          </a:p>
          <a:p>
            <a:r>
              <a:rPr lang="tr-TR" dirty="0" smtClean="0"/>
              <a:t>Karatay diyetinin büyük bir bölümünü yumurta oluşturuyor. Peki ya yumurtaya alerjisi olanlar ne yemeli ?</a:t>
            </a:r>
          </a:p>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SUNUM PLANI</a:t>
            </a:r>
            <a:br>
              <a:rPr lang="tr-TR" dirty="0" smtClean="0"/>
            </a:br>
            <a:endParaRPr lang="tr-TR" dirty="0"/>
          </a:p>
        </p:txBody>
      </p:sp>
      <p:sp>
        <p:nvSpPr>
          <p:cNvPr id="3" name="2 İçerik Yer Tutucusu"/>
          <p:cNvSpPr>
            <a:spLocks noGrp="1"/>
          </p:cNvSpPr>
          <p:nvPr>
            <p:ph idx="1"/>
          </p:nvPr>
        </p:nvSpPr>
        <p:spPr/>
        <p:txBody>
          <a:bodyPr/>
          <a:lstStyle/>
          <a:p>
            <a:pPr>
              <a:buFont typeface="Wingdings" pitchFamily="2" charset="2"/>
              <a:buChar char="Ø"/>
            </a:pPr>
            <a:r>
              <a:rPr lang="tr-TR" dirty="0" smtClean="0"/>
              <a:t>KARATAY HAKKINDA</a:t>
            </a:r>
          </a:p>
          <a:p>
            <a:pPr>
              <a:buFont typeface="Wingdings" pitchFamily="2" charset="2"/>
              <a:buChar char="Ø"/>
            </a:pPr>
            <a:r>
              <a:rPr lang="tr-TR" dirty="0" smtClean="0"/>
              <a:t>KARATAY DİYETİ NEDİR</a:t>
            </a:r>
          </a:p>
          <a:p>
            <a:pPr>
              <a:buFont typeface="Wingdings" pitchFamily="2" charset="2"/>
              <a:buChar char="Ø"/>
            </a:pPr>
            <a:r>
              <a:rPr lang="tr-TR" dirty="0" smtClean="0"/>
              <a:t>KARATAY BESLENME ÖNERİLERİ</a:t>
            </a:r>
          </a:p>
          <a:p>
            <a:pPr>
              <a:buFont typeface="Wingdings" pitchFamily="2" charset="2"/>
              <a:buChar char="Ø"/>
            </a:pPr>
            <a:r>
              <a:rPr lang="tr-TR" dirty="0" smtClean="0"/>
              <a:t>KARATAY DİYETİ YANLIŞLARI</a:t>
            </a:r>
          </a:p>
          <a:p>
            <a:pPr>
              <a:buFont typeface="Wingdings" pitchFamily="2" charset="2"/>
              <a:buChar char="Ø"/>
            </a:pPr>
            <a:r>
              <a:rPr lang="tr-TR" dirty="0" smtClean="0"/>
              <a:t>KARATAY DİYETİNE ELEŞTİRİLER</a:t>
            </a:r>
          </a:p>
          <a:p>
            <a:pPr>
              <a:buFont typeface="Wingdings" pitchFamily="2" charset="2"/>
              <a:buChar char="Ø"/>
            </a:pPr>
            <a:r>
              <a:rPr lang="tr-TR" dirty="0" smtClean="0"/>
              <a:t>KAYNAKÇA</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161242"/>
          </a:xfrm>
        </p:spPr>
        <p:txBody>
          <a:bodyPr/>
          <a:lstStyle/>
          <a:p>
            <a:r>
              <a:rPr lang="tr-TR" dirty="0" smtClean="0"/>
              <a:t>Tereyağı ile ilgili</a:t>
            </a:r>
            <a:endParaRPr lang="tr-TR" dirty="0"/>
          </a:p>
        </p:txBody>
      </p:sp>
      <p:pic>
        <p:nvPicPr>
          <p:cNvPr id="4" name="3 İçerik Yer Tutucusu" descr="images (3).jpg"/>
          <p:cNvPicPr>
            <a:picLocks noGrp="1" noChangeAspect="1"/>
          </p:cNvPicPr>
          <p:nvPr>
            <p:ph idx="1"/>
          </p:nvPr>
        </p:nvPicPr>
        <p:blipFill>
          <a:blip r:embed="rId2"/>
          <a:stretch>
            <a:fillRect/>
          </a:stretch>
        </p:blipFill>
        <p:spPr>
          <a:xfrm>
            <a:off x="500034" y="1214422"/>
            <a:ext cx="7286676" cy="4000527"/>
          </a:xfr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76"/>
            <a:ext cx="8229600" cy="285776"/>
          </a:xfrm>
        </p:spPr>
        <p:txBody>
          <a:bodyPr>
            <a:normAutofit fontScale="90000"/>
          </a:bodyPr>
          <a:lstStyle/>
          <a:p>
            <a:endParaRPr lang="tr-TR" dirty="0"/>
          </a:p>
        </p:txBody>
      </p:sp>
      <p:sp>
        <p:nvSpPr>
          <p:cNvPr id="3" name="2 İçerik Yer Tutucusu"/>
          <p:cNvSpPr>
            <a:spLocks noGrp="1"/>
          </p:cNvSpPr>
          <p:nvPr>
            <p:ph idx="1"/>
          </p:nvPr>
        </p:nvSpPr>
        <p:spPr>
          <a:xfrm>
            <a:off x="457200" y="500042"/>
            <a:ext cx="8229600" cy="5954766"/>
          </a:xfrm>
        </p:spPr>
        <p:txBody>
          <a:bodyPr/>
          <a:lstStyle/>
          <a:p>
            <a:r>
              <a:rPr lang="tr-TR" dirty="0" smtClean="0"/>
              <a:t>Karatay diyetinde tereyağı çok fazla yer tutar</a:t>
            </a:r>
          </a:p>
          <a:p>
            <a:r>
              <a:rPr lang="tr-TR" dirty="0" smtClean="0"/>
              <a:t>Fakat unutulmamalıdır ki tereyağı hayvansal kaynaklı olup fazla doymuş YA içerir</a:t>
            </a:r>
          </a:p>
          <a:p>
            <a:r>
              <a:rPr lang="tr-TR" dirty="0" smtClean="0"/>
              <a:t>Burada da yine  kolesterol karşımıza çıkıyor</a:t>
            </a:r>
          </a:p>
          <a:p>
            <a:r>
              <a:rPr lang="tr-TR" dirty="0" smtClean="0"/>
              <a:t>Ve yağın 1 gramı 9 kaloridir. Yani enerji değeri yüksek olduğundan bunu yakmak güçleşecektir</a:t>
            </a:r>
          </a:p>
          <a:p>
            <a:r>
              <a:rPr lang="tr-TR" dirty="0" smtClean="0"/>
              <a:t>Fakat  tereyağı yenerek vücuttaki fazla yağların yakılacağını savunuyor</a:t>
            </a:r>
          </a:p>
          <a:p>
            <a:endParaRPr lang="tr-TR" dirty="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koskoca prof. yalan mı söylüyor diye düşünenlere duyurulur...</a:t>
            </a:r>
            <a:endParaRPr lang="tr-TR" dirty="0"/>
          </a:p>
        </p:txBody>
      </p:sp>
      <p:pic>
        <p:nvPicPr>
          <p:cNvPr id="4" name="3 İçerik Yer Tutucusu" descr="10632780_339424906235819_8270221352720109373_n.jpg"/>
          <p:cNvPicPr>
            <a:picLocks noGrp="1" noChangeAspect="1"/>
          </p:cNvPicPr>
          <p:nvPr>
            <p:ph idx="1"/>
          </p:nvPr>
        </p:nvPicPr>
        <p:blipFill>
          <a:blip r:embed="rId2"/>
          <a:stretch>
            <a:fillRect/>
          </a:stretch>
        </p:blipFill>
        <p:spPr>
          <a:xfrm>
            <a:off x="1214414" y="2000240"/>
            <a:ext cx="3800475" cy="4391025"/>
          </a:xfrm>
        </p:spPr>
      </p:pic>
      <p:pic>
        <p:nvPicPr>
          <p:cNvPr id="5" name="4 Resim" descr="images (9).jpg"/>
          <p:cNvPicPr>
            <a:picLocks noChangeAspect="1"/>
          </p:cNvPicPr>
          <p:nvPr/>
        </p:nvPicPr>
        <p:blipFill>
          <a:blip r:embed="rId3"/>
          <a:stretch>
            <a:fillRect/>
          </a:stretch>
        </p:blipFill>
        <p:spPr>
          <a:xfrm>
            <a:off x="5643569" y="2000240"/>
            <a:ext cx="3500431" cy="2928958"/>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214"/>
            <a:ext cx="8229600" cy="357214"/>
          </a:xfrm>
        </p:spPr>
        <p:txBody>
          <a:bodyPr>
            <a:normAutofit fontScale="90000"/>
          </a:bodyPr>
          <a:lstStyle/>
          <a:p>
            <a:endParaRPr lang="tr-TR" dirty="0"/>
          </a:p>
        </p:txBody>
      </p:sp>
      <p:sp>
        <p:nvSpPr>
          <p:cNvPr id="3" name="2 İçerik Yer Tutucusu"/>
          <p:cNvSpPr>
            <a:spLocks noGrp="1"/>
          </p:cNvSpPr>
          <p:nvPr>
            <p:ph idx="1"/>
          </p:nvPr>
        </p:nvSpPr>
        <p:spPr>
          <a:xfrm>
            <a:off x="0" y="-785842"/>
            <a:ext cx="9144000" cy="7929618"/>
          </a:xfrm>
        </p:spPr>
        <p:txBody>
          <a:bodyPr>
            <a:normAutofit/>
          </a:bodyPr>
          <a:lstStyle/>
          <a:p>
            <a:r>
              <a:rPr lang="tr-TR" dirty="0" smtClean="0"/>
              <a:t/>
            </a:r>
            <a:br>
              <a:rPr lang="tr-TR" dirty="0" smtClean="0"/>
            </a:br>
            <a:r>
              <a:rPr lang="tr-TR" dirty="0" smtClean="0"/>
              <a:t/>
            </a:r>
            <a:br>
              <a:rPr lang="tr-TR" dirty="0" smtClean="0"/>
            </a:br>
            <a:r>
              <a:rPr lang="tr-TR" dirty="0" smtClean="0"/>
              <a:t>İçerik (100 gramında) :    </a:t>
            </a:r>
          </a:p>
          <a:p>
            <a:r>
              <a:rPr lang="tr-TR" dirty="0" smtClean="0"/>
              <a:t>                            Anne sütü                 Zeytinyağı                                             </a:t>
            </a:r>
            <a:br>
              <a:rPr lang="tr-TR" dirty="0" smtClean="0"/>
            </a:br>
            <a:r>
              <a:rPr lang="tr-TR" dirty="0" smtClean="0"/>
              <a:t>Su.                            87.50                                0</a:t>
            </a:r>
            <a:br>
              <a:rPr lang="tr-TR" dirty="0" smtClean="0"/>
            </a:br>
            <a:r>
              <a:rPr lang="tr-TR" dirty="0" smtClean="0"/>
              <a:t>Kalori (</a:t>
            </a:r>
            <a:r>
              <a:rPr lang="tr-TR" dirty="0" err="1" smtClean="0"/>
              <a:t>kkal</a:t>
            </a:r>
            <a:r>
              <a:rPr lang="tr-TR" dirty="0" smtClean="0"/>
              <a:t>).            70                                  884</a:t>
            </a:r>
            <a:br>
              <a:rPr lang="tr-TR" dirty="0" smtClean="0"/>
            </a:br>
            <a:r>
              <a:rPr lang="tr-TR" dirty="0" smtClean="0"/>
              <a:t>CHO(g).                  6.89                                   0</a:t>
            </a:r>
            <a:br>
              <a:rPr lang="tr-TR" dirty="0" smtClean="0"/>
            </a:br>
            <a:r>
              <a:rPr lang="tr-TR" dirty="0" smtClean="0"/>
              <a:t>Protein (g).             1.03                                  0</a:t>
            </a:r>
            <a:br>
              <a:rPr lang="tr-TR" dirty="0" smtClean="0"/>
            </a:br>
            <a:r>
              <a:rPr lang="tr-TR" dirty="0" smtClean="0"/>
              <a:t>Yağ (g)                    4.38                              100</a:t>
            </a:r>
            <a:br>
              <a:rPr lang="tr-TR" dirty="0" smtClean="0"/>
            </a:br>
            <a:r>
              <a:rPr lang="tr-TR" dirty="0" smtClean="0"/>
              <a:t>Kalsiyum (mg)          32                                   1</a:t>
            </a:r>
            <a:br>
              <a:rPr lang="tr-TR" dirty="0" smtClean="0"/>
            </a:br>
            <a:r>
              <a:rPr lang="tr-TR" dirty="0" smtClean="0"/>
              <a:t>Fosfor (mg).               14                                 0</a:t>
            </a:r>
            <a:br>
              <a:rPr lang="tr-TR" dirty="0" smtClean="0"/>
            </a:br>
            <a:r>
              <a:rPr lang="tr-TR" dirty="0" smtClean="0"/>
              <a:t>Doymuş YA(g)              2.009                     13.880                                  </a:t>
            </a:r>
            <a:br>
              <a:rPr lang="tr-TR" dirty="0" smtClean="0"/>
            </a:br>
            <a:r>
              <a:rPr lang="tr-TR" dirty="0" smtClean="0"/>
              <a:t>Tekli doymamış  YA(g)    1.658                  72.961                    </a:t>
            </a:r>
            <a:br>
              <a:rPr lang="tr-TR" dirty="0" smtClean="0"/>
            </a:br>
            <a:r>
              <a:rPr lang="tr-TR" dirty="0" smtClean="0"/>
              <a:t>Çoklu doymamış  YA(g)     0.497              10.523 </a:t>
            </a:r>
            <a:br>
              <a:rPr lang="tr-TR" dirty="0" smtClean="0"/>
            </a:br>
            <a:r>
              <a:rPr lang="tr-TR" dirty="0" smtClean="0"/>
              <a:t>Kolesterol (mg)                   14                        0            </a:t>
            </a:r>
            <a:endParaRPr lang="tr-TR"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071570"/>
          </a:xfrm>
        </p:spPr>
        <p:txBody>
          <a:bodyPr>
            <a:normAutofit fontScale="90000"/>
          </a:bodyPr>
          <a:lstStyle/>
          <a:p>
            <a:r>
              <a:rPr lang="tr-TR" dirty="0" smtClean="0"/>
              <a:t/>
            </a:r>
            <a:br>
              <a:rPr lang="tr-TR" dirty="0" smtClean="0"/>
            </a:br>
            <a:r>
              <a:rPr lang="tr-TR" dirty="0" smtClean="0"/>
              <a:t>KIZARTMALARDA HANGİ YAĞ ?</a:t>
            </a:r>
            <a:endParaRPr lang="tr-TR" dirty="0"/>
          </a:p>
        </p:txBody>
      </p:sp>
      <p:sp>
        <p:nvSpPr>
          <p:cNvPr id="3" name="2 İçerik Yer Tutucusu"/>
          <p:cNvSpPr>
            <a:spLocks noGrp="1"/>
          </p:cNvSpPr>
          <p:nvPr>
            <p:ph idx="1"/>
          </p:nvPr>
        </p:nvSpPr>
        <p:spPr>
          <a:xfrm>
            <a:off x="457200" y="1785926"/>
            <a:ext cx="8229600" cy="4668882"/>
          </a:xfrm>
        </p:spPr>
        <p:txBody>
          <a:bodyPr/>
          <a:lstStyle/>
          <a:p>
            <a:r>
              <a:rPr lang="tr-TR" dirty="0" smtClean="0"/>
              <a:t>Kızartma sadece zeytinyağı ile yapılmalı; ayçiçeği yağıyla değil !!!</a:t>
            </a:r>
          </a:p>
          <a:p>
            <a:r>
              <a:rPr lang="tr-TR" dirty="0" smtClean="0"/>
              <a:t>Dumanlanma noktası açısından zeytinyağı </a:t>
            </a:r>
            <a:r>
              <a:rPr lang="tr-TR" dirty="0" err="1" smtClean="0"/>
              <a:t>ayçiçek</a:t>
            </a:r>
            <a:r>
              <a:rPr lang="tr-TR" dirty="0" smtClean="0"/>
              <a:t> yağından daha düşüktür! Kızartmalarda yanma sonucu </a:t>
            </a:r>
            <a:r>
              <a:rPr lang="tr-TR" dirty="0" err="1" smtClean="0"/>
              <a:t>akrilamid</a:t>
            </a:r>
            <a:r>
              <a:rPr lang="tr-TR" dirty="0" smtClean="0"/>
              <a:t> oluşur. Bu da kanser etkisi oluşturur. Zeytinyağı değil </a:t>
            </a:r>
            <a:r>
              <a:rPr lang="tr-TR" dirty="0" err="1" smtClean="0"/>
              <a:t>ayçiçek</a:t>
            </a:r>
            <a:r>
              <a:rPr lang="tr-TR" dirty="0" smtClean="0"/>
              <a:t> yağı tercih edilmeli !!!</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KOLESTEROLÜN HİÇBİR ZARARI YOKTUR !</a:t>
            </a:r>
            <a:endParaRPr lang="tr-TR" dirty="0"/>
          </a:p>
        </p:txBody>
      </p:sp>
      <p:sp>
        <p:nvSpPr>
          <p:cNvPr id="3" name="2 İçerik Yer Tutucusu"/>
          <p:cNvSpPr>
            <a:spLocks noGrp="1"/>
          </p:cNvSpPr>
          <p:nvPr>
            <p:ph idx="1"/>
          </p:nvPr>
        </p:nvSpPr>
        <p:spPr/>
        <p:txBody>
          <a:bodyPr/>
          <a:lstStyle/>
          <a:p>
            <a:r>
              <a:rPr lang="tr-TR" dirty="0" smtClean="0"/>
              <a:t>Kolesterolün ilaç firmaları tarafından uydurulmuş bir masal olduğunu söylemekte </a:t>
            </a:r>
          </a:p>
          <a:p>
            <a:r>
              <a:rPr lang="tr-TR" dirty="0" smtClean="0"/>
              <a:t>Kolesterolün zararlı etkileri  bazı ilaç firmaları tarafından abartıldığı bir gerçek. Fakat kolesterol kesinlikle bir masal değil !</a:t>
            </a:r>
          </a:p>
          <a:p>
            <a:endParaRPr lang="tr-TR"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V="1">
            <a:off x="457200" y="0"/>
            <a:ext cx="8229600" cy="267494"/>
          </a:xfrm>
        </p:spPr>
        <p:txBody>
          <a:bodyPr>
            <a:normAutofit fontScale="90000"/>
          </a:bodyPr>
          <a:lstStyle/>
          <a:p>
            <a:endParaRPr lang="tr-TR" dirty="0"/>
          </a:p>
        </p:txBody>
      </p:sp>
      <p:sp>
        <p:nvSpPr>
          <p:cNvPr id="3" name="2 İçerik Yer Tutucusu"/>
          <p:cNvSpPr>
            <a:spLocks noGrp="1"/>
          </p:cNvSpPr>
          <p:nvPr>
            <p:ph idx="1"/>
          </p:nvPr>
        </p:nvSpPr>
        <p:spPr>
          <a:xfrm>
            <a:off x="457200" y="500042"/>
            <a:ext cx="8229600" cy="5954766"/>
          </a:xfrm>
        </p:spPr>
        <p:txBody>
          <a:bodyPr/>
          <a:lstStyle/>
          <a:p>
            <a:r>
              <a:rPr lang="tr-TR" dirty="0" smtClean="0"/>
              <a:t>Karatay kolesterolün hücre çeperinde hormonların sentezinde kullanıldığını söyleyerek ’’bu kadar önemli fonksiyonu olan bir madde vücut için  nasıl zararlı olabilir . ‘’ diyor</a:t>
            </a:r>
          </a:p>
          <a:p>
            <a:r>
              <a:rPr lang="tr-TR" dirty="0" smtClean="0"/>
              <a:t>Evet makul derecede kolesterol elzemdir. Ancak </a:t>
            </a:r>
            <a:r>
              <a:rPr lang="tr-TR" dirty="0" err="1" smtClean="0"/>
              <a:t>LDL’nin</a:t>
            </a:r>
            <a:r>
              <a:rPr lang="tr-TR" dirty="0" smtClean="0"/>
              <a:t> artması </a:t>
            </a:r>
            <a:r>
              <a:rPr lang="tr-TR" dirty="0" err="1" smtClean="0"/>
              <a:t>ateroskleroz</a:t>
            </a:r>
            <a:r>
              <a:rPr lang="tr-TR" dirty="0" smtClean="0"/>
              <a:t> ve kalp krizi (enfarktüs) riskini arttırır.</a:t>
            </a:r>
          </a:p>
          <a:p>
            <a:r>
              <a:rPr lang="tr-TR" dirty="0" smtClean="0"/>
              <a:t>Ayrıca ‘’ailesel </a:t>
            </a:r>
            <a:r>
              <a:rPr lang="tr-TR" dirty="0" err="1" smtClean="0"/>
              <a:t>hiperkolesterolami</a:t>
            </a:r>
            <a:r>
              <a:rPr lang="tr-TR" dirty="0" smtClean="0"/>
              <a:t> ‘’ nedeniyle 15 yaşında baypas olan, 18 yaşında  kalp krizi geçiren insanlar da kolesterol bir masal mı ?</a:t>
            </a:r>
          </a:p>
          <a:p>
            <a:pPr>
              <a:buNone/>
            </a:pPr>
            <a:endParaRPr lang="tr-TR"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7715272" cy="1214422"/>
          </a:xfrm>
        </p:spPr>
        <p:txBody>
          <a:bodyPr>
            <a:normAutofit/>
          </a:bodyPr>
          <a:lstStyle/>
          <a:p>
            <a:r>
              <a:rPr lang="tr-TR" dirty="0" smtClean="0"/>
              <a:t>Ekmek  hakkında</a:t>
            </a:r>
            <a:endParaRPr lang="tr-TR" dirty="0"/>
          </a:p>
        </p:txBody>
      </p:sp>
      <p:sp>
        <p:nvSpPr>
          <p:cNvPr id="3" name="2 İçerik Yer Tutucusu"/>
          <p:cNvSpPr>
            <a:spLocks noGrp="1"/>
          </p:cNvSpPr>
          <p:nvPr>
            <p:ph idx="1"/>
          </p:nvPr>
        </p:nvSpPr>
        <p:spPr>
          <a:xfrm>
            <a:off x="285720" y="1928802"/>
            <a:ext cx="8572560" cy="4929198"/>
          </a:xfrm>
        </p:spPr>
        <p:txBody>
          <a:bodyPr/>
          <a:lstStyle/>
          <a:p>
            <a:r>
              <a:rPr lang="tr-TR" dirty="0" smtClean="0"/>
              <a:t>Hiç tüketilmemesi taraftarı</a:t>
            </a:r>
          </a:p>
          <a:p>
            <a:r>
              <a:rPr lang="tr-TR" dirty="0" smtClean="0"/>
              <a:t>Ekmeğe sadece şeker olarak bakıyor</a:t>
            </a:r>
          </a:p>
          <a:p>
            <a:r>
              <a:rPr lang="tr-TR" dirty="0" smtClean="0"/>
              <a:t>Fakat ekmek sadece şeker olarak düşünülmemeli.</a:t>
            </a:r>
          </a:p>
          <a:p>
            <a:r>
              <a:rPr lang="tr-TR" dirty="0" smtClean="0"/>
              <a:t> İçerisinde B vitaminleri , mineraller,  elzem </a:t>
            </a:r>
            <a:r>
              <a:rPr lang="tr-TR" dirty="0" err="1" smtClean="0"/>
              <a:t>aa</a:t>
            </a:r>
            <a:r>
              <a:rPr lang="tr-TR" dirty="0" smtClean="0"/>
              <a:t>.</a:t>
            </a:r>
            <a:r>
              <a:rPr lang="tr-TR" dirty="0" err="1" smtClean="0"/>
              <a:t>ller</a:t>
            </a:r>
            <a:r>
              <a:rPr lang="tr-TR" dirty="0" smtClean="0"/>
              <a:t> ve yüksek posa vardır. </a:t>
            </a:r>
          </a:p>
          <a:p>
            <a:r>
              <a:rPr lang="tr-TR" dirty="0" smtClean="0"/>
              <a:t>Tam buğday ekmeği gibi kepeği rafine edilmemiş ekmekler ayrıca lif içeriği sayesinde tokluk hissi verir.</a:t>
            </a:r>
          </a:p>
        </p:txBody>
      </p:sp>
      <p:pic>
        <p:nvPicPr>
          <p:cNvPr id="4" name="3 Resim" descr="indir.jpg"/>
          <p:cNvPicPr>
            <a:picLocks noChangeAspect="1"/>
          </p:cNvPicPr>
          <p:nvPr/>
        </p:nvPicPr>
        <p:blipFill>
          <a:blip r:embed="rId2"/>
          <a:stretch>
            <a:fillRect/>
          </a:stretch>
        </p:blipFill>
        <p:spPr>
          <a:xfrm>
            <a:off x="5643570" y="0"/>
            <a:ext cx="3500430" cy="2500306"/>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0800000">
            <a:off x="457200" y="-428652"/>
            <a:ext cx="8229600" cy="428652"/>
          </a:xfrm>
        </p:spPr>
        <p:txBody>
          <a:bodyPr>
            <a:normAutofit fontScale="90000"/>
          </a:bodyPr>
          <a:lstStyle/>
          <a:p>
            <a:pPr algn="r"/>
            <a:endParaRPr lang="tr-TR" dirty="0"/>
          </a:p>
        </p:txBody>
      </p:sp>
      <p:sp>
        <p:nvSpPr>
          <p:cNvPr id="3" name="2 İçerik Yer Tutucusu"/>
          <p:cNvSpPr>
            <a:spLocks noGrp="1"/>
          </p:cNvSpPr>
          <p:nvPr>
            <p:ph idx="1"/>
          </p:nvPr>
        </p:nvSpPr>
        <p:spPr>
          <a:xfrm>
            <a:off x="428596" y="1643026"/>
            <a:ext cx="8229600" cy="5214974"/>
          </a:xfrm>
        </p:spPr>
        <p:txBody>
          <a:bodyPr>
            <a:normAutofit fontScale="92500" lnSpcReduction="10000"/>
          </a:bodyPr>
          <a:lstStyle/>
          <a:p>
            <a:pPr>
              <a:buNone/>
            </a:pPr>
            <a:endParaRPr lang="tr-TR" dirty="0" smtClean="0"/>
          </a:p>
          <a:p>
            <a:r>
              <a:rPr lang="tr-TR" dirty="0" smtClean="0"/>
              <a:t>Ekmek iyi bir CHO kaynağıdır. Karbonhidrat kaynağının %40 ‘</a:t>
            </a:r>
            <a:r>
              <a:rPr lang="tr-TR" dirty="0" err="1" smtClean="0"/>
              <a:t>ın</a:t>
            </a:r>
            <a:r>
              <a:rPr lang="tr-TR" dirty="0" smtClean="0"/>
              <a:t> altında olması hayatı risk taşıdığı araştırmalarda ortaya konmuştur. Özellikle büyüme çağında kilo problemi yaşayan çocuklara ebeveynleri ekmek tüketimini yasaklıyor.  Bu durum çocukların büyüme gelişmesinde gerilemeye neden olabilir </a:t>
            </a:r>
          </a:p>
          <a:p>
            <a:r>
              <a:rPr lang="tr-TR" dirty="0" smtClean="0"/>
              <a:t>(</a:t>
            </a:r>
            <a:r>
              <a:rPr lang="tr-TR" b="1" dirty="0" smtClean="0"/>
              <a:t>KETOZİS !!!)</a:t>
            </a:r>
          </a:p>
          <a:p>
            <a:r>
              <a:rPr lang="tr-TR" dirty="0" smtClean="0"/>
              <a:t>Posa miktarı da düşeceğinden </a:t>
            </a:r>
            <a:r>
              <a:rPr lang="tr-TR" dirty="0" err="1" smtClean="0"/>
              <a:t>divertiküler</a:t>
            </a:r>
            <a:r>
              <a:rPr lang="tr-TR" dirty="0" smtClean="0"/>
              <a:t> –kanser riski artar. </a:t>
            </a:r>
          </a:p>
          <a:p>
            <a:endParaRPr lang="tr-TR" b="1" dirty="0"/>
          </a:p>
        </p:txBody>
      </p:sp>
      <p:pic>
        <p:nvPicPr>
          <p:cNvPr id="4" name="3 Resim" descr="burcu.jpg"/>
          <p:cNvPicPr>
            <a:picLocks noChangeAspect="1"/>
          </p:cNvPicPr>
          <p:nvPr/>
        </p:nvPicPr>
        <p:blipFill>
          <a:blip r:embed="rId2"/>
          <a:stretch>
            <a:fillRect/>
          </a:stretch>
        </p:blipFill>
        <p:spPr>
          <a:xfrm>
            <a:off x="3071802" y="1"/>
            <a:ext cx="3929090" cy="2214554"/>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089804"/>
          </a:xfrm>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Meyve ile İlgili</a:t>
            </a:r>
            <a:br>
              <a:rPr lang="tr-TR" dirty="0" smtClean="0"/>
            </a:br>
            <a:endParaRPr lang="tr-TR" dirty="0"/>
          </a:p>
        </p:txBody>
      </p:sp>
      <p:sp>
        <p:nvSpPr>
          <p:cNvPr id="3" name="2 İçerik Yer Tutucusu"/>
          <p:cNvSpPr>
            <a:spLocks noGrp="1"/>
          </p:cNvSpPr>
          <p:nvPr>
            <p:ph idx="1"/>
          </p:nvPr>
        </p:nvSpPr>
        <p:spPr>
          <a:xfrm>
            <a:off x="457200" y="3500438"/>
            <a:ext cx="8229600" cy="2954370"/>
          </a:xfrm>
        </p:spPr>
        <p:txBody>
          <a:bodyPr>
            <a:normAutofit/>
          </a:bodyPr>
          <a:lstStyle/>
          <a:p>
            <a:r>
              <a:rPr lang="tr-TR" dirty="0" smtClean="0"/>
              <a:t>Meyveye sadece </a:t>
            </a:r>
            <a:r>
              <a:rPr lang="tr-TR" dirty="0" err="1" smtClean="0"/>
              <a:t>fruktoz</a:t>
            </a:r>
            <a:r>
              <a:rPr lang="tr-TR" dirty="0" smtClean="0"/>
              <a:t> gözüyle bakar Karatay.  Ona göre bir besin kan şekerini çabuk yükseltiyorsa tüketilmemeli</a:t>
            </a:r>
          </a:p>
          <a:p>
            <a:r>
              <a:rPr lang="tr-TR" smtClean="0"/>
              <a:t>Özellikle </a:t>
            </a:r>
            <a:r>
              <a:rPr lang="tr-TR" dirty="0" smtClean="0"/>
              <a:t>20:00 dan sonra kesinlikle tüketilmemelidir</a:t>
            </a:r>
          </a:p>
          <a:p>
            <a:endParaRPr lang="tr-TR" dirty="0"/>
          </a:p>
        </p:txBody>
      </p:sp>
      <p:pic>
        <p:nvPicPr>
          <p:cNvPr id="4" name="3 Resim" descr="images (8).jpg"/>
          <p:cNvPicPr>
            <a:picLocks noChangeAspect="1"/>
          </p:cNvPicPr>
          <p:nvPr/>
        </p:nvPicPr>
        <p:blipFill>
          <a:blip r:embed="rId2"/>
          <a:stretch>
            <a:fillRect/>
          </a:stretch>
        </p:blipFill>
        <p:spPr>
          <a:xfrm>
            <a:off x="4286248" y="571480"/>
            <a:ext cx="4286280" cy="2571768"/>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CANAN  KARATAY KİMDİR?</a:t>
            </a:r>
            <a:endParaRPr lang="tr-TR" dirty="0"/>
          </a:p>
        </p:txBody>
      </p:sp>
      <p:sp>
        <p:nvSpPr>
          <p:cNvPr id="3" name="2 İçerik Yer Tutucusu"/>
          <p:cNvSpPr>
            <a:spLocks noGrp="1"/>
          </p:cNvSpPr>
          <p:nvPr>
            <p:ph idx="1"/>
          </p:nvPr>
        </p:nvSpPr>
        <p:spPr/>
        <p:txBody>
          <a:bodyPr/>
          <a:lstStyle/>
          <a:p>
            <a:pPr>
              <a:buNone/>
            </a:pPr>
            <a:endParaRPr lang="tr-TR" dirty="0"/>
          </a:p>
        </p:txBody>
      </p:sp>
      <p:pic>
        <p:nvPicPr>
          <p:cNvPr id="1026" name="Picture 2" descr="C:\Users\HP\Desktop\canan_karatay.jpg"/>
          <p:cNvPicPr>
            <a:picLocks noChangeAspect="1" noChangeArrowheads="1"/>
          </p:cNvPicPr>
          <p:nvPr/>
        </p:nvPicPr>
        <p:blipFill>
          <a:blip r:embed="rId3"/>
          <a:srcRect/>
          <a:stretch>
            <a:fillRect/>
          </a:stretch>
        </p:blipFill>
        <p:spPr bwMode="auto">
          <a:xfrm>
            <a:off x="857224" y="2143116"/>
            <a:ext cx="2714644" cy="4000528"/>
          </a:xfrm>
          <a:prstGeom prst="rect">
            <a:avLst/>
          </a:prstGeom>
          <a:noFill/>
        </p:spPr>
      </p:pic>
      <p:pic>
        <p:nvPicPr>
          <p:cNvPr id="1027" name="Picture 3" descr="C:\Users\HP\Desktop\fft22_mf2497793.Jpeg"/>
          <p:cNvPicPr>
            <a:picLocks noChangeAspect="1" noChangeArrowheads="1"/>
          </p:cNvPicPr>
          <p:nvPr/>
        </p:nvPicPr>
        <p:blipFill>
          <a:blip r:embed="rId4"/>
          <a:srcRect/>
          <a:stretch>
            <a:fillRect/>
          </a:stretch>
        </p:blipFill>
        <p:spPr bwMode="auto">
          <a:xfrm>
            <a:off x="3714744" y="2285992"/>
            <a:ext cx="4762500" cy="3546485"/>
          </a:xfrm>
          <a:prstGeom prst="rect">
            <a:avLst/>
          </a:prstGeom>
          <a:noFill/>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V="1">
            <a:off x="457200" y="-500090"/>
            <a:ext cx="8229600" cy="767584"/>
          </a:xfrm>
        </p:spPr>
        <p:txBody>
          <a:bodyPr/>
          <a:lstStyle/>
          <a:p>
            <a:endParaRPr lang="tr-TR" dirty="0"/>
          </a:p>
        </p:txBody>
      </p:sp>
      <p:sp>
        <p:nvSpPr>
          <p:cNvPr id="3" name="2 İçerik Yer Tutucusu"/>
          <p:cNvSpPr>
            <a:spLocks noGrp="1"/>
          </p:cNvSpPr>
          <p:nvPr>
            <p:ph idx="1"/>
          </p:nvPr>
        </p:nvSpPr>
        <p:spPr>
          <a:xfrm>
            <a:off x="457200" y="0"/>
            <a:ext cx="8229600" cy="6454808"/>
          </a:xfrm>
        </p:spPr>
        <p:txBody>
          <a:bodyPr/>
          <a:lstStyle/>
          <a:p>
            <a:endParaRPr lang="tr-TR" dirty="0" smtClean="0"/>
          </a:p>
          <a:p>
            <a:r>
              <a:rPr lang="tr-TR" dirty="0" smtClean="0"/>
              <a:t>Halbuki meyveye sadece şeker gözüyle bakmak çok yanlıştır</a:t>
            </a:r>
          </a:p>
          <a:p>
            <a:r>
              <a:rPr lang="tr-TR" dirty="0" smtClean="0"/>
              <a:t>Vitaminlerin ve minerallerin başlıca kaynağı olan meyveler  beslenmemizde önemli bir yer tutar</a:t>
            </a:r>
          </a:p>
          <a:p>
            <a:r>
              <a:rPr lang="tr-TR" dirty="0" smtClean="0"/>
              <a:t>Bağışıklık sisteminin güçlenmesinde, </a:t>
            </a:r>
            <a:r>
              <a:rPr lang="tr-TR" dirty="0" err="1" smtClean="0"/>
              <a:t>inflamasyonun</a:t>
            </a:r>
            <a:r>
              <a:rPr lang="tr-TR" dirty="0" smtClean="0"/>
              <a:t> önlenmesinde, deri rahatsızlıklarının önlenmesinde vb. iyi bir kaynaktır</a:t>
            </a:r>
          </a:p>
          <a:p>
            <a:r>
              <a:rPr lang="tr-TR" dirty="0" smtClean="0"/>
              <a:t>Tüm meyveler tüketilmelidir</a:t>
            </a:r>
          </a:p>
          <a:p>
            <a:endParaRPr lang="tr-TR"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90"/>
            <a:ext cx="8229600" cy="500090"/>
          </a:xfrm>
        </p:spPr>
        <p:txBody>
          <a:bodyPr>
            <a:normAutofit fontScale="90000"/>
          </a:bodyPr>
          <a:lstStyle/>
          <a:p>
            <a:endParaRPr lang="tr-TR" dirty="0"/>
          </a:p>
        </p:txBody>
      </p:sp>
      <p:sp>
        <p:nvSpPr>
          <p:cNvPr id="3" name="2 İçerik Yer Tutucusu"/>
          <p:cNvSpPr>
            <a:spLocks noGrp="1"/>
          </p:cNvSpPr>
          <p:nvPr>
            <p:ph idx="1"/>
          </p:nvPr>
        </p:nvSpPr>
        <p:spPr>
          <a:xfrm>
            <a:off x="457200" y="0"/>
            <a:ext cx="8229600" cy="6215082"/>
          </a:xfrm>
        </p:spPr>
        <p:txBody>
          <a:bodyPr>
            <a:noAutofit/>
          </a:bodyPr>
          <a:lstStyle/>
          <a:p>
            <a:r>
              <a:rPr lang="tr-TR" sz="3600" dirty="0" smtClean="0"/>
              <a:t>Evet meyvelerin GI yüksektir.  O yüzden üzerine tarçın serperek  ya da yanında yoğurt yiyerek tüketmek GI düşürecektir</a:t>
            </a:r>
          </a:p>
          <a:p>
            <a:endParaRPr lang="tr-TR" sz="3600" dirty="0" smtClean="0"/>
          </a:p>
          <a:p>
            <a:endParaRPr lang="tr-TR" sz="3600" dirty="0" smtClean="0"/>
          </a:p>
          <a:p>
            <a:endParaRPr lang="tr-TR" sz="3600" dirty="0" smtClean="0"/>
          </a:p>
          <a:p>
            <a:r>
              <a:rPr lang="tr-TR" sz="3600" dirty="0" smtClean="0"/>
              <a:t>Meyveleri diyetimizden çıkarmak yerine </a:t>
            </a:r>
            <a:r>
              <a:rPr lang="tr-TR" sz="3600" dirty="0" err="1" smtClean="0"/>
              <a:t>simbiyoz</a:t>
            </a:r>
            <a:r>
              <a:rPr lang="tr-TR" sz="3600" dirty="0" smtClean="0"/>
              <a:t>  bir ilişki yapmak daha doğru bir yoldur </a:t>
            </a:r>
          </a:p>
        </p:txBody>
      </p:sp>
      <p:pic>
        <p:nvPicPr>
          <p:cNvPr id="4" name="3 Resim" descr="burcu1.jpg"/>
          <p:cNvPicPr>
            <a:picLocks noChangeAspect="1"/>
          </p:cNvPicPr>
          <p:nvPr/>
        </p:nvPicPr>
        <p:blipFill>
          <a:blip r:embed="rId2"/>
          <a:stretch>
            <a:fillRect/>
          </a:stretch>
        </p:blipFill>
        <p:spPr>
          <a:xfrm>
            <a:off x="1428728" y="2285992"/>
            <a:ext cx="6357982" cy="2071702"/>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Gebelikte şeker testi ile ilgili</a:t>
            </a:r>
            <a:endParaRPr lang="tr-TR" dirty="0"/>
          </a:p>
        </p:txBody>
      </p:sp>
      <p:pic>
        <p:nvPicPr>
          <p:cNvPr id="4" name="3 İçerik Yer Tutucusu" descr="burcu2.jpg"/>
          <p:cNvPicPr>
            <a:picLocks noGrp="1" noChangeAspect="1"/>
          </p:cNvPicPr>
          <p:nvPr>
            <p:ph idx="1"/>
          </p:nvPr>
        </p:nvPicPr>
        <p:blipFill>
          <a:blip r:embed="rId2"/>
          <a:stretch>
            <a:fillRect/>
          </a:stretch>
        </p:blipFill>
        <p:spPr>
          <a:xfrm>
            <a:off x="1285852" y="1714488"/>
            <a:ext cx="6715172" cy="4429156"/>
          </a:xfr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643050"/>
            <a:ext cx="8229600" cy="4811758"/>
          </a:xfrm>
        </p:spPr>
        <p:txBody>
          <a:bodyPr>
            <a:normAutofit/>
          </a:bodyPr>
          <a:lstStyle/>
          <a:p>
            <a:r>
              <a:rPr lang="tr-TR" dirty="0" smtClean="0"/>
              <a:t>Şeker yükleme testi anne adaylarına 24 ve 28 haftalar arasında yapılır . Bu test sırasında anne adayına 50 gr glikoz içirilir. Bir saat geçtikten sonra kandaki glikoz seviyesi kontrol edilir</a:t>
            </a:r>
          </a:p>
        </p:txBody>
      </p:sp>
      <p:pic>
        <p:nvPicPr>
          <p:cNvPr id="4" name="3 Resim" descr="burcu3.jpg"/>
          <p:cNvPicPr>
            <a:picLocks noChangeAspect="1"/>
          </p:cNvPicPr>
          <p:nvPr/>
        </p:nvPicPr>
        <p:blipFill>
          <a:blip r:embed="rId2"/>
          <a:stretch>
            <a:fillRect/>
          </a:stretch>
        </p:blipFill>
        <p:spPr>
          <a:xfrm>
            <a:off x="1928794" y="4071942"/>
            <a:ext cx="5572164" cy="2357454"/>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Bu tespit sırasında glikoz düzeyi 140 mg/</a:t>
            </a:r>
            <a:r>
              <a:rPr lang="tr-TR" dirty="0" err="1" smtClean="0"/>
              <a:t>dl</a:t>
            </a:r>
            <a:r>
              <a:rPr lang="tr-TR" dirty="0" smtClean="0"/>
              <a:t> altında olursa anne adayında gebelik şekeri yoktur. Fakat bu değerin üzerine çıkması halinde 3 saatlik 100 gr glikoz ile testin yeniden uygulanması gerekir. 3 saat süren yüklemeden sonra, anne adayında gebelik şekeri olup olmadığı kesin olarak belirlenebilir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76"/>
            <a:ext cx="8229600" cy="285776"/>
          </a:xfrm>
        </p:spPr>
        <p:txBody>
          <a:bodyPr>
            <a:normAutofit fontScale="90000"/>
          </a:bodyPr>
          <a:lstStyle/>
          <a:p>
            <a:endParaRPr lang="tr-TR" dirty="0"/>
          </a:p>
        </p:txBody>
      </p:sp>
      <p:sp>
        <p:nvSpPr>
          <p:cNvPr id="3" name="2 İçerik Yer Tutucusu"/>
          <p:cNvSpPr>
            <a:spLocks noGrp="1"/>
          </p:cNvSpPr>
          <p:nvPr>
            <p:ph idx="1"/>
          </p:nvPr>
        </p:nvSpPr>
        <p:spPr>
          <a:xfrm>
            <a:off x="457200" y="1857364"/>
            <a:ext cx="8229600" cy="3929090"/>
          </a:xfrm>
        </p:spPr>
        <p:txBody>
          <a:bodyPr/>
          <a:lstStyle/>
          <a:p>
            <a:r>
              <a:rPr lang="tr-TR" dirty="0" smtClean="0"/>
              <a:t>Kan şekerindeki yükseklik bebeğin fazla kilolu doğmasına, </a:t>
            </a:r>
            <a:r>
              <a:rPr lang="tr-TR" dirty="0" err="1" smtClean="0"/>
              <a:t>amniyos</a:t>
            </a:r>
            <a:r>
              <a:rPr lang="tr-TR" dirty="0" smtClean="0"/>
              <a:t> sıvısında artışa neden olabilir. Doğum sırasında bebekte bazı sorunlar gelişebilir. Bunların arasında en fazla yaşanan sorun bebekte oksijensizlik belirtisi olmasıdır..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Bunun dışında bebekte kan şekerinin düşmesi, kanında kalsiyum seviyesinin düşmesi, akciğerin tam olarak gelişmemesi nedeniyle solunum zorluğu olması ve sarılık gibi ciddi sorunlar yaşanabilir. Daha ileri dönemlerde bebekte şeker hastalığı ve kalp hastalığı gelişimi gözlenebilir</a:t>
            </a:r>
            <a:endParaRPr lang="tr-TR"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52"/>
            <a:ext cx="8229600" cy="428652"/>
          </a:xfrm>
        </p:spPr>
        <p:txBody>
          <a:bodyPr>
            <a:normAutofit fontScale="90000"/>
          </a:bodyPr>
          <a:lstStyle/>
          <a:p>
            <a:endParaRPr lang="tr-TR" dirty="0"/>
          </a:p>
        </p:txBody>
      </p:sp>
      <p:sp>
        <p:nvSpPr>
          <p:cNvPr id="3" name="2 İçerik Yer Tutucusu"/>
          <p:cNvSpPr>
            <a:spLocks noGrp="1"/>
          </p:cNvSpPr>
          <p:nvPr>
            <p:ph idx="1"/>
          </p:nvPr>
        </p:nvSpPr>
        <p:spPr>
          <a:xfrm>
            <a:off x="457200" y="2000240"/>
            <a:ext cx="8229600" cy="4454568"/>
          </a:xfrm>
        </p:spPr>
        <p:txBody>
          <a:bodyPr>
            <a:normAutofit/>
          </a:bodyPr>
          <a:lstStyle/>
          <a:p>
            <a:r>
              <a:rPr lang="tr-TR" dirty="0" smtClean="0"/>
              <a:t>Şeker yükleme testi uygulanmamış olan anne adaylarında, olası şeker hastalığı durumunda kan şekeri seviyesi kontrol altına alınmaz. Bu durum anne adayını böbrek enfeksiyonu, dirençli </a:t>
            </a:r>
            <a:r>
              <a:rPr lang="tr-TR" dirty="0" err="1" smtClean="0"/>
              <a:t>vajinal</a:t>
            </a:r>
            <a:r>
              <a:rPr lang="tr-TR" dirty="0" smtClean="0"/>
              <a:t> mantarı gibi rahatsızlıklar açısından korunmasız bırakacaktır..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928" y="5523953"/>
            <a:ext cx="3438272" cy="1083255"/>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Bebeklerde anomali gelişme riski, normal gebeliklerde olan oranlar gibidir. Fakat kandaki şekerin ani olarak yükselmesi nedeniyle, bebeğin anne karnında ani olarak kaybedilmesi olasılığı daha fazla olur. Özellikle tedaviyi aksatan ve kan şekeri seviyesi olması gerekenden farklı olan kadınlarda bu risk çok yüksektir</a:t>
            </a:r>
            <a:endParaRPr lang="tr-TR"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0800000" flipV="1">
            <a:off x="457200" y="0"/>
            <a:ext cx="8229600" cy="1714488"/>
          </a:xfrm>
        </p:spPr>
        <p:txBody>
          <a:bodyPr>
            <a:normAutofit fontScale="90000"/>
          </a:bodyPr>
          <a:lstStyle/>
          <a:p>
            <a:r>
              <a:rPr lang="tr-TR" dirty="0" smtClean="0"/>
              <a:t>Karatay’ a eleştiriler :</a:t>
            </a:r>
            <a:br>
              <a:rPr lang="tr-TR" dirty="0" smtClean="0"/>
            </a:br>
            <a:r>
              <a:rPr lang="tr-TR" dirty="0" smtClean="0"/>
              <a:t>Kalp uzmanları Karatay diyetine isyan ediyor</a:t>
            </a:r>
            <a:endParaRPr lang="tr-TR" dirty="0"/>
          </a:p>
        </p:txBody>
      </p:sp>
      <p:sp>
        <p:nvSpPr>
          <p:cNvPr id="3" name="2 İçerik Yer Tutucusu"/>
          <p:cNvSpPr>
            <a:spLocks noGrp="1"/>
          </p:cNvSpPr>
          <p:nvPr>
            <p:ph idx="1"/>
          </p:nvPr>
        </p:nvSpPr>
        <p:spPr/>
        <p:txBody>
          <a:bodyPr/>
          <a:lstStyle/>
          <a:p>
            <a:r>
              <a:rPr lang="tr-TR" dirty="0" smtClean="0"/>
              <a:t>Prof Dr BİRGÜN SÖNMEZ : Kolesterol ilaçları konusunda çok yanlış yorumlar yapılıyor. Hepimiz biliyoruz ki damar sertliği plakları içerisinde kolesterol mevcuttur. Hocamız ‘sadece pıhtıdır pıhtı, çözücü ilaçlarla geçer’ diyor. Bu doğru değil</a:t>
            </a:r>
          </a:p>
          <a:p>
            <a:endParaRPr lang="tr-TR" dirty="0" smtClean="0"/>
          </a:p>
          <a:p>
            <a:endParaRPr lang="tr-TR" dirty="0" smtClean="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928" y="5523953"/>
            <a:ext cx="3438272" cy="1083255"/>
          </a:xfrm>
          <a:prstGeom prst="rect">
            <a:avLst/>
          </a:prstGeom>
        </p:spPr>
      </p:pic>
    </p:spTree>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CANAN EFENDİGİL KARATAY KİMDİR?</a:t>
            </a:r>
            <a:endParaRPr lang="tr-TR" dirty="0"/>
          </a:p>
        </p:txBody>
      </p:sp>
      <p:sp>
        <p:nvSpPr>
          <p:cNvPr id="3" name="2 İçerik Yer Tutucusu"/>
          <p:cNvSpPr>
            <a:spLocks noGrp="1"/>
          </p:cNvSpPr>
          <p:nvPr>
            <p:ph idx="1"/>
          </p:nvPr>
        </p:nvSpPr>
        <p:spPr/>
        <p:txBody>
          <a:bodyPr>
            <a:normAutofit/>
          </a:bodyPr>
          <a:lstStyle/>
          <a:p>
            <a:pPr>
              <a:buNone/>
            </a:pPr>
            <a:r>
              <a:rPr lang="tr-TR" sz="3600" b="1" dirty="0" smtClean="0">
                <a:solidFill>
                  <a:schemeClr val="accent4">
                    <a:lumMod val="40000"/>
                    <a:lumOff val="60000"/>
                  </a:schemeClr>
                </a:solidFill>
              </a:rPr>
              <a:t>Canan </a:t>
            </a:r>
            <a:r>
              <a:rPr lang="tr-TR" sz="3600" b="1" dirty="0" err="1" smtClean="0">
                <a:solidFill>
                  <a:schemeClr val="accent4">
                    <a:lumMod val="40000"/>
                    <a:lumOff val="60000"/>
                  </a:schemeClr>
                </a:solidFill>
              </a:rPr>
              <a:t>Efendigil</a:t>
            </a:r>
            <a:r>
              <a:rPr lang="tr-TR" sz="3600" b="1" dirty="0" smtClean="0">
                <a:solidFill>
                  <a:schemeClr val="accent4">
                    <a:lumMod val="40000"/>
                    <a:lumOff val="60000"/>
                  </a:schemeClr>
                </a:solidFill>
              </a:rPr>
              <a:t> Karatay</a:t>
            </a:r>
            <a:r>
              <a:rPr lang="tr-TR" b="1" dirty="0" smtClean="0">
                <a:solidFill>
                  <a:schemeClr val="accent4">
                    <a:lumMod val="40000"/>
                    <a:lumOff val="60000"/>
                  </a:schemeClr>
                </a:solidFill>
              </a:rPr>
              <a:t>, </a:t>
            </a:r>
          </a:p>
          <a:p>
            <a:pPr>
              <a:buNone/>
            </a:pPr>
            <a:r>
              <a:rPr lang="tr-TR" b="1" dirty="0" smtClean="0"/>
              <a:t>(d. </a:t>
            </a:r>
            <a:r>
              <a:rPr lang="tr-TR" b="1" dirty="0" smtClean="0">
                <a:hlinkClick r:id="rId2" tooltip="1943"/>
              </a:rPr>
              <a:t>1943</a:t>
            </a:r>
            <a:r>
              <a:rPr lang="tr-TR" b="1" dirty="0" smtClean="0"/>
              <a:t>, </a:t>
            </a:r>
            <a:r>
              <a:rPr lang="tr-TR" b="1" dirty="0" smtClean="0">
                <a:hlinkClick r:id="rId3" tooltip="Elazığ"/>
              </a:rPr>
              <a:t>Elazığ</a:t>
            </a:r>
            <a:r>
              <a:rPr lang="tr-TR" b="1" dirty="0" smtClean="0"/>
              <a:t>), </a:t>
            </a:r>
          </a:p>
          <a:p>
            <a:pPr>
              <a:buNone/>
            </a:pPr>
            <a:r>
              <a:rPr lang="tr-TR" b="1" dirty="0" smtClean="0"/>
              <a:t>İstanbul </a:t>
            </a:r>
            <a:r>
              <a:rPr lang="tr-TR" b="1" dirty="0" err="1" smtClean="0"/>
              <a:t>üni</a:t>
            </a:r>
            <a:r>
              <a:rPr lang="tr-TR" b="1" dirty="0" smtClean="0"/>
              <a:t>. Tıp fakültesi 1967 mezunu</a:t>
            </a:r>
          </a:p>
          <a:p>
            <a:pPr>
              <a:buNone/>
            </a:pPr>
            <a:r>
              <a:rPr lang="tr-TR" b="1" dirty="0" err="1" smtClean="0"/>
              <a:t>Türkcerrah</a:t>
            </a:r>
            <a:r>
              <a:rPr lang="tr-TR" b="1" dirty="0" smtClean="0"/>
              <a:t>,  kalp ve iç hastalıkları uzmanı                                                </a:t>
            </a:r>
          </a:p>
          <a:p>
            <a:pPr>
              <a:buNone/>
            </a:pPr>
            <a:r>
              <a:rPr lang="tr-TR" b="1" dirty="0" smtClean="0"/>
              <a:t> </a:t>
            </a:r>
            <a:r>
              <a:rPr lang="tr-TR" b="1" dirty="0" smtClean="0">
                <a:hlinkClick r:id="rId4" tooltip="İstanbul Bilim Üniversitesi"/>
              </a:rPr>
              <a:t>İstanbul Bilim Üniversitesi</a:t>
            </a:r>
            <a:r>
              <a:rPr lang="tr-TR" b="1" dirty="0" smtClean="0"/>
              <a:t> eski rektörü         İç Hastalıkları ve Kardiyoloji Ana Bilim Dalları öğretim üyesi  (halen),                              </a:t>
            </a:r>
            <a:endParaRPr lang="tr-TR" b="1" dirty="0"/>
          </a:p>
        </p:txBody>
      </p:sp>
      <p:pic>
        <p:nvPicPr>
          <p:cNvPr id="4" name="Resim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8528" y="5587835"/>
            <a:ext cx="3438272" cy="1083255"/>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42966"/>
            <a:ext cx="8229600" cy="71438"/>
          </a:xfrm>
        </p:spPr>
        <p:txBody>
          <a:bodyPr>
            <a:normAutofit fontScale="90000"/>
          </a:bodyPr>
          <a:lstStyle/>
          <a:p>
            <a:endParaRPr lang="tr-TR" dirty="0"/>
          </a:p>
        </p:txBody>
      </p:sp>
      <p:sp>
        <p:nvSpPr>
          <p:cNvPr id="3" name="2 İçerik Yer Tutucusu"/>
          <p:cNvSpPr>
            <a:spLocks noGrp="1"/>
          </p:cNvSpPr>
          <p:nvPr>
            <p:ph idx="1"/>
          </p:nvPr>
        </p:nvSpPr>
        <p:spPr>
          <a:xfrm>
            <a:off x="457200" y="214290"/>
            <a:ext cx="8229600" cy="6240518"/>
          </a:xfrm>
        </p:spPr>
        <p:txBody>
          <a:bodyPr>
            <a:normAutofit lnSpcReduction="10000"/>
          </a:bodyPr>
          <a:lstStyle/>
          <a:p>
            <a:endParaRPr lang="tr-TR" dirty="0" smtClean="0"/>
          </a:p>
          <a:p>
            <a:endParaRPr lang="tr-TR" dirty="0" smtClean="0"/>
          </a:p>
          <a:p>
            <a:r>
              <a:rPr lang="tr-TR" dirty="0" smtClean="0"/>
              <a:t>Prof Dr ESAT AKINCI :                            </a:t>
            </a:r>
          </a:p>
          <a:p>
            <a:pPr>
              <a:buNone/>
            </a:pPr>
            <a:endParaRPr lang="tr-TR" dirty="0" smtClean="0"/>
          </a:p>
          <a:p>
            <a:pPr>
              <a:buNone/>
            </a:pPr>
            <a:r>
              <a:rPr lang="tr-TR" dirty="0" smtClean="0"/>
              <a:t>Canan </a:t>
            </a:r>
            <a:r>
              <a:rPr lang="tr-TR" dirty="0" err="1" smtClean="0"/>
              <a:t>karatay</a:t>
            </a:r>
            <a:r>
              <a:rPr lang="tr-TR" dirty="0" smtClean="0"/>
              <a:t> ‘ ilaçlar gerekli değildir , kolesterol faydalıdır diyor. Bu nasıl bir tavsiyedir ? Üstelik medyayı çok iyi kullandığından birçok insan izleyip inanıyor ve ilacını bırakıyor</a:t>
            </a:r>
          </a:p>
          <a:p>
            <a:r>
              <a:rPr lang="tr-TR" dirty="0" smtClean="0"/>
              <a:t>Damar sertliğine neden olan yüksek kolesteroldür. Sigara ve diyabetten bile tehlikelidir. Karatay </a:t>
            </a:r>
            <a:r>
              <a:rPr lang="tr-TR" dirty="0" err="1" smtClean="0"/>
              <a:t>ın</a:t>
            </a:r>
            <a:r>
              <a:rPr lang="tr-TR" dirty="0" smtClean="0"/>
              <a:t> önerileri ömürden çalmaktır</a:t>
            </a:r>
          </a:p>
          <a:p>
            <a:endParaRPr lang="tr-TR" dirty="0"/>
          </a:p>
        </p:txBody>
      </p:sp>
      <p:pic>
        <p:nvPicPr>
          <p:cNvPr id="4" name="3 Resim" descr="esatakıncı-480x300.jpg"/>
          <p:cNvPicPr>
            <a:picLocks noChangeAspect="1"/>
          </p:cNvPicPr>
          <p:nvPr/>
        </p:nvPicPr>
        <p:blipFill>
          <a:blip r:embed="rId2"/>
          <a:stretch>
            <a:fillRect/>
          </a:stretch>
        </p:blipFill>
        <p:spPr>
          <a:xfrm>
            <a:off x="4929190" y="214290"/>
            <a:ext cx="3714744" cy="1928826"/>
          </a:xfrm>
          <a:prstGeom prst="rect">
            <a:avLst/>
          </a:prstGeo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85842"/>
            <a:ext cx="8229600" cy="214314"/>
          </a:xfrm>
        </p:spPr>
        <p:txBody>
          <a:bodyPr>
            <a:normAutofit fontScale="90000"/>
          </a:bodyPr>
          <a:lstStyle/>
          <a:p>
            <a:endParaRPr lang="tr-TR" dirty="0"/>
          </a:p>
        </p:txBody>
      </p:sp>
      <p:sp>
        <p:nvSpPr>
          <p:cNvPr id="3" name="2 İçerik Yer Tutucusu"/>
          <p:cNvSpPr>
            <a:spLocks noGrp="1"/>
          </p:cNvSpPr>
          <p:nvPr>
            <p:ph idx="1"/>
          </p:nvPr>
        </p:nvSpPr>
        <p:spPr>
          <a:xfrm>
            <a:off x="457200" y="357166"/>
            <a:ext cx="8229600" cy="6097642"/>
          </a:xfrm>
        </p:spPr>
        <p:txBody>
          <a:bodyPr/>
          <a:lstStyle/>
          <a:p>
            <a:r>
              <a:rPr lang="tr-TR" dirty="0" smtClean="0"/>
              <a:t>Prof.  Dr OSMAN MÜFTÜOĞLU : istediğin kadar ye demek kabul edilemez</a:t>
            </a:r>
          </a:p>
          <a:p>
            <a:r>
              <a:rPr lang="tr-TR" dirty="0" smtClean="0"/>
              <a:t>Prof Dr KUBİLAY KARŞIDAĞ :Günde 8 yumurta yenmez abartmamak lazım</a:t>
            </a:r>
          </a:p>
          <a:p>
            <a:r>
              <a:rPr lang="tr-TR" dirty="0" smtClean="0"/>
              <a:t>Murat gökçen : Kolesterol mesajı dikkatli verilmeli, ya 10 yıl sonra kalp hastalığı patlarsa ? Meyveyi sadece şeker olarak görmek büyük yanılgıdır</a:t>
            </a:r>
          </a:p>
          <a:p>
            <a:r>
              <a:rPr lang="tr-TR" dirty="0" smtClean="0"/>
              <a:t>Ayrıca kardiyolog Murat </a:t>
            </a:r>
            <a:r>
              <a:rPr lang="tr-TR" dirty="0" err="1" smtClean="0"/>
              <a:t>Kınıkoğlu</a:t>
            </a:r>
            <a:r>
              <a:rPr lang="tr-TR" dirty="0" smtClean="0"/>
              <a:t> , </a:t>
            </a:r>
            <a:r>
              <a:rPr lang="tr-TR" dirty="0" err="1" smtClean="0"/>
              <a:t>dyt</a:t>
            </a:r>
            <a:r>
              <a:rPr lang="tr-TR" dirty="0" smtClean="0"/>
              <a:t>. Turgay Köse ve daha birçok isim Karatay diyetini eleştirmektedir</a:t>
            </a:r>
          </a:p>
          <a:p>
            <a:endParaRPr lang="tr-TR" dirty="0" smtClean="0"/>
          </a:p>
          <a:p>
            <a:endParaRPr lang="tr-TR"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V="1">
            <a:off x="457200" y="-214338"/>
            <a:ext cx="8229600" cy="481832"/>
          </a:xfrm>
        </p:spPr>
        <p:txBody>
          <a:bodyPr>
            <a:normAutofit fontScale="90000"/>
          </a:bodyPr>
          <a:lstStyle/>
          <a:p>
            <a:endParaRPr lang="tr-TR" dirty="0"/>
          </a:p>
        </p:txBody>
      </p:sp>
      <p:pic>
        <p:nvPicPr>
          <p:cNvPr id="4" name="3 İçerik Yer Tutucusu" descr="burcu4.jpg"/>
          <p:cNvPicPr>
            <a:picLocks noGrp="1" noChangeAspect="1"/>
          </p:cNvPicPr>
          <p:nvPr>
            <p:ph idx="1"/>
          </p:nvPr>
        </p:nvPicPr>
        <p:blipFill>
          <a:blip r:embed="rId2"/>
          <a:stretch>
            <a:fillRect/>
          </a:stretch>
        </p:blipFill>
        <p:spPr>
          <a:xfrm>
            <a:off x="428596" y="214290"/>
            <a:ext cx="8358246" cy="6240485"/>
          </a:xfr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Peki AYŞE BAYSAL  hocamız ne diyor ?</a:t>
            </a:r>
            <a:endParaRPr lang="tr-TR" dirty="0"/>
          </a:p>
        </p:txBody>
      </p:sp>
      <p:pic>
        <p:nvPicPr>
          <p:cNvPr id="4" name="3 İçerik Yer Tutucusu" descr="burcu5.jpg"/>
          <p:cNvPicPr>
            <a:picLocks noGrp="1" noChangeAspect="1"/>
          </p:cNvPicPr>
          <p:nvPr>
            <p:ph idx="1"/>
          </p:nvPr>
        </p:nvPicPr>
        <p:blipFill>
          <a:blip r:embed="rId2"/>
          <a:stretch>
            <a:fillRect/>
          </a:stretch>
        </p:blipFill>
        <p:spPr>
          <a:xfrm>
            <a:off x="1285852" y="1714488"/>
            <a:ext cx="7143800" cy="4071966"/>
          </a:xfr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500042"/>
            <a:ext cx="8229600" cy="6072230"/>
          </a:xfrm>
        </p:spPr>
        <p:txBody>
          <a:bodyPr>
            <a:normAutofit/>
          </a:bodyPr>
          <a:lstStyle/>
          <a:p>
            <a:r>
              <a:rPr lang="tr-TR" b="1" dirty="0" smtClean="0"/>
              <a:t>-Prof. Dr. Canan Karatay, ekmek yenilmemesini istiyor. Siz ne diyorsunuz? Ekmek yemek yanlış mı?</a:t>
            </a:r>
          </a:p>
          <a:p>
            <a:r>
              <a:rPr lang="tr-TR" dirty="0" smtClean="0"/>
              <a:t>‘’Buna gülmek gerekir çünkü insanlarla alay etmek demektir! Sofraya ekmeksiz oturmayan bir topluma ‘Ekmek yemeyin’ demek çok yanlış. Bunu söylemesinin nedeni ekmeğin şişmanlatması... Oysa her şeyin fazlası şişmanlatır. Onun önerdiği et ürünleri de şişmanlatır. Bunun en güzel örneği ABD’de..</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928" y="5523953"/>
            <a:ext cx="3438272" cy="1083255"/>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528"/>
            <a:ext cx="8229600" cy="71438"/>
          </a:xfrm>
        </p:spPr>
        <p:txBody>
          <a:bodyPr>
            <a:normAutofit fontScale="90000"/>
          </a:bodyPr>
          <a:lstStyle/>
          <a:p>
            <a:endParaRPr lang="tr-TR" dirty="0"/>
          </a:p>
        </p:txBody>
      </p:sp>
      <p:sp>
        <p:nvSpPr>
          <p:cNvPr id="3" name="2 İçerik Yer Tutucusu"/>
          <p:cNvSpPr>
            <a:spLocks noGrp="1"/>
          </p:cNvSpPr>
          <p:nvPr>
            <p:ph idx="1"/>
          </p:nvPr>
        </p:nvSpPr>
        <p:spPr>
          <a:xfrm>
            <a:off x="457200" y="285728"/>
            <a:ext cx="8229600" cy="6169080"/>
          </a:xfrm>
        </p:spPr>
        <p:txBody>
          <a:bodyPr/>
          <a:lstStyle/>
          <a:p>
            <a:pPr>
              <a:buNone/>
            </a:pPr>
            <a:endParaRPr lang="tr-TR" dirty="0" smtClean="0"/>
          </a:p>
          <a:p>
            <a:r>
              <a:rPr lang="tr-TR" dirty="0" smtClean="0"/>
              <a:t>Orada daha az ekmek yenir ama daha çok et ve et ürünleri tüketilir. Öyle ki yarım kilo et yiyen insanlar var! Ama şişmanlık en çok ABD’de!.</a:t>
            </a:r>
          </a:p>
          <a:p>
            <a:endParaRPr lang="tr-TR" dirty="0"/>
          </a:p>
        </p:txBody>
      </p:sp>
      <p:pic>
        <p:nvPicPr>
          <p:cNvPr id="4" name="3 Resim" descr="burcu7.jpg"/>
          <p:cNvPicPr>
            <a:picLocks noChangeAspect="1"/>
          </p:cNvPicPr>
          <p:nvPr/>
        </p:nvPicPr>
        <p:blipFill>
          <a:blip r:embed="rId2"/>
          <a:stretch>
            <a:fillRect/>
          </a:stretch>
        </p:blipFill>
        <p:spPr>
          <a:xfrm>
            <a:off x="714348" y="2857496"/>
            <a:ext cx="5429288" cy="2928958"/>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endParaRPr lang="tr-TR" dirty="0" smtClean="0"/>
          </a:p>
          <a:p>
            <a:endParaRPr lang="tr-TR" dirty="0" smtClean="0"/>
          </a:p>
          <a:p>
            <a:r>
              <a:rPr lang="tr-TR" dirty="0" smtClean="0"/>
              <a:t>Öte yandan bir somun ekmeğin içine tahin helvasını katık yaparak yiyen işçilerde şişmanlık görülmez! Ekmek dediğimiz zaman, aşırı beyazlatılmış undan yapılan ekmeği kastetmiyoruz; tam buğday, tam tahıllı ekmekleri tavsiye ediyoruz</a:t>
            </a:r>
            <a:endParaRPr lang="tr-TR" dirty="0"/>
          </a:p>
        </p:txBody>
      </p:sp>
      <p:pic>
        <p:nvPicPr>
          <p:cNvPr id="4" name="3 Resim" descr="burcu6.jpg"/>
          <p:cNvPicPr>
            <a:picLocks noChangeAspect="1"/>
          </p:cNvPicPr>
          <p:nvPr/>
        </p:nvPicPr>
        <p:blipFill>
          <a:blip r:embed="rId2"/>
          <a:stretch>
            <a:fillRect/>
          </a:stretch>
        </p:blipFill>
        <p:spPr>
          <a:xfrm>
            <a:off x="1142976" y="285728"/>
            <a:ext cx="2786082" cy="2571768"/>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s-ES" b="1" dirty="0" smtClean="0"/>
              <a:t>Karatay, bal ve meyveyi de yasaklıyor.</a:t>
            </a:r>
            <a:r>
              <a:rPr lang="tr-TR" b="1" dirty="0" smtClean="0"/>
              <a:t>?</a:t>
            </a:r>
            <a:endParaRPr lang="tr-TR" dirty="0"/>
          </a:p>
        </p:txBody>
      </p:sp>
      <p:sp>
        <p:nvSpPr>
          <p:cNvPr id="3" name="2 İçerik Yer Tutucusu"/>
          <p:cNvSpPr>
            <a:spLocks noGrp="1"/>
          </p:cNvSpPr>
          <p:nvPr>
            <p:ph idx="1"/>
          </p:nvPr>
        </p:nvSpPr>
        <p:spPr/>
        <p:txBody>
          <a:bodyPr/>
          <a:lstStyle/>
          <a:p>
            <a:r>
              <a:rPr lang="tr-TR" dirty="0" smtClean="0"/>
              <a:t>Beynimiz enerjisini basit karbonhidrat dediğimiz bal, şeker ve pekmez, reçel gibi yiyeceklerden alır. İnsanlar sabah kahvaltısına oturduğunda kan şekeri en düşük düzeydedir çünkü bütün gece aç kalmışlardır. Beynin çalışması için bir kaşık bal yemenin kime ne zararı var?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928" y="5523953"/>
            <a:ext cx="3438272" cy="1083255"/>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KAYNAKÇA</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KARATAY DİYETİ –Prof. Dr. Canan Karatay</a:t>
            </a:r>
          </a:p>
          <a:p>
            <a:r>
              <a:rPr lang="tr-TR" dirty="0" smtClean="0"/>
              <a:t>Karatay Diyetiyle İle Yaşam Boyu Sağlık</a:t>
            </a:r>
          </a:p>
          <a:p>
            <a:r>
              <a:rPr lang="tr-TR" dirty="0" smtClean="0"/>
              <a:t>Karatay  Mutfağı</a:t>
            </a:r>
          </a:p>
          <a:p>
            <a:r>
              <a:rPr lang="tr-TR" dirty="0" err="1" smtClean="0"/>
              <a:t>Vikipedi</a:t>
            </a:r>
            <a:endParaRPr lang="tr-TR" dirty="0" smtClean="0"/>
          </a:p>
          <a:p>
            <a:r>
              <a:rPr lang="tr-TR" dirty="0" smtClean="0"/>
              <a:t>http://www.</a:t>
            </a:r>
            <a:r>
              <a:rPr lang="tr-TR" dirty="0" err="1" smtClean="0"/>
              <a:t>tjod</a:t>
            </a:r>
            <a:r>
              <a:rPr lang="tr-TR" dirty="0" smtClean="0"/>
              <a:t>.org/gebelerde-seker-</a:t>
            </a:r>
            <a:r>
              <a:rPr lang="tr-TR" dirty="0" err="1" smtClean="0"/>
              <a:t>yukleme</a:t>
            </a:r>
            <a:r>
              <a:rPr lang="tr-TR" dirty="0" smtClean="0"/>
              <a:t>-testi-hayati-</a:t>
            </a:r>
            <a:r>
              <a:rPr lang="tr-TR" dirty="0" err="1" smtClean="0"/>
              <a:t>onem</a:t>
            </a:r>
            <a:r>
              <a:rPr lang="tr-TR" dirty="0" smtClean="0"/>
              <a:t>-</a:t>
            </a:r>
            <a:r>
              <a:rPr lang="tr-TR" dirty="0" err="1" smtClean="0"/>
              <a:t>tasimaktadir</a:t>
            </a:r>
            <a:r>
              <a:rPr lang="tr-TR" dirty="0" smtClean="0"/>
              <a:t>/</a:t>
            </a:r>
          </a:p>
          <a:p>
            <a:r>
              <a:rPr lang="tr-TR" dirty="0" smtClean="0">
                <a:hlinkClick r:id="rId2"/>
              </a:rPr>
              <a:t>http://www.milliyet.com.tr/-veriler-canan-</a:t>
            </a:r>
            <a:r>
              <a:rPr lang="tr-TR" dirty="0" err="1" smtClean="0">
                <a:hlinkClick r:id="rId2"/>
              </a:rPr>
              <a:t>hocayi</a:t>
            </a:r>
            <a:r>
              <a:rPr lang="tr-TR" dirty="0" smtClean="0">
                <a:hlinkClick r:id="rId2"/>
              </a:rPr>
              <a:t>-desteklemiyor</a:t>
            </a:r>
            <a:endParaRPr lang="tr-TR" dirty="0" smtClean="0"/>
          </a:p>
          <a:p>
            <a:r>
              <a:rPr lang="tr-TR" dirty="0" smtClean="0"/>
              <a:t>www.</a:t>
            </a:r>
            <a:r>
              <a:rPr lang="tr-TR" dirty="0" err="1" smtClean="0"/>
              <a:t>usf</a:t>
            </a:r>
            <a:r>
              <a:rPr lang="tr-TR" dirty="0" smtClean="0"/>
              <a:t>.</a:t>
            </a:r>
            <a:r>
              <a:rPr lang="tr-TR" dirty="0" err="1" smtClean="0"/>
              <a:t>org.tr</a:t>
            </a:r>
            <a:r>
              <a:rPr lang="tr-TR" dirty="0" smtClean="0"/>
              <a:t>/</a:t>
            </a:r>
          </a:p>
          <a:p>
            <a:pPr>
              <a:buNone/>
            </a:pPr>
            <a:r>
              <a:rPr lang="tr-TR" dirty="0"/>
              <a:t> </a:t>
            </a:r>
            <a:endParaRPr lang="tr-TR" dirty="0" smtClean="0"/>
          </a:p>
          <a:p>
            <a:endParaRPr lang="tr-TR"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burcu8.jpg"/>
          <p:cNvPicPr>
            <a:picLocks noGrp="1" noChangeAspect="1"/>
          </p:cNvPicPr>
          <p:nvPr>
            <p:ph idx="1"/>
          </p:nvPr>
        </p:nvPicPr>
        <p:blipFill>
          <a:blip r:embed="rId2"/>
          <a:stretch>
            <a:fillRect/>
          </a:stretch>
        </p:blipFill>
        <p:spPr>
          <a:xfrm>
            <a:off x="0" y="0"/>
            <a:ext cx="9144000" cy="6858000"/>
          </a:xfr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928" y="5523953"/>
            <a:ext cx="3438272" cy="1083255"/>
          </a:xfrm>
          <a:prstGeom prst="rect">
            <a:avLst/>
          </a:prstGeom>
        </p:spPr>
      </p:pic>
    </p:spTree>
  </p:cSld>
  <p:clrMapOvr>
    <a:masterClrMapping/>
  </p:clrMapOvr>
  <p:transition>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568000" cy="2000240"/>
          </a:xfrm>
        </p:spPr>
        <p:txBody>
          <a:bodyPr>
            <a:normAutofit/>
          </a:bodyPr>
          <a:lstStyle/>
          <a:p>
            <a:pPr algn="ctr"/>
            <a:r>
              <a:rPr lang="tr-TR" sz="6000" b="1" i="1" dirty="0" smtClean="0"/>
              <a:t>KARATAY DİYETİ ?</a:t>
            </a:r>
            <a:endParaRPr lang="tr-TR" sz="6000" b="1" i="1" dirty="0"/>
          </a:p>
        </p:txBody>
      </p:sp>
      <p:sp>
        <p:nvSpPr>
          <p:cNvPr id="3" name="2 İçerik Yer Tutucusu"/>
          <p:cNvSpPr>
            <a:spLocks noGrp="1"/>
          </p:cNvSpPr>
          <p:nvPr>
            <p:ph idx="1"/>
          </p:nvPr>
        </p:nvSpPr>
        <p:spPr>
          <a:xfrm>
            <a:off x="457200" y="2143116"/>
            <a:ext cx="8229600" cy="4311692"/>
          </a:xfrm>
        </p:spPr>
        <p:txBody>
          <a:bodyPr>
            <a:normAutofit fontScale="92500" lnSpcReduction="20000"/>
          </a:bodyPr>
          <a:lstStyle/>
          <a:p>
            <a:pPr>
              <a:buNone/>
            </a:pPr>
            <a:r>
              <a:rPr lang="tr-TR" sz="4000" dirty="0" smtClean="0"/>
              <a:t>Karatay diyeti yanlışları doğrularından fazla olan bir diyettir.</a:t>
            </a:r>
          </a:p>
          <a:p>
            <a:pPr>
              <a:buNone/>
            </a:pPr>
            <a:r>
              <a:rPr lang="tr-TR" sz="4000" dirty="0" smtClean="0"/>
              <a:t>Karatay diyetinin ana hatları </a:t>
            </a:r>
            <a:r>
              <a:rPr lang="tr-TR" sz="4000" dirty="0" err="1" smtClean="0"/>
              <a:t>Atkins</a:t>
            </a:r>
            <a:r>
              <a:rPr lang="tr-TR" sz="4000" dirty="0" smtClean="0"/>
              <a:t> diyetine benzemekte. Günlük enerjinin büyük çoğunluğunun karbonhidratlardan değil proteinlerden alınması gerektiğini savunurlar.</a:t>
            </a:r>
          </a:p>
          <a:p>
            <a:pPr>
              <a:buNone/>
            </a:pPr>
            <a:endParaRPr lang="tr-TR" sz="4000" dirty="0" smtClean="0"/>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714488"/>
            <a:ext cx="8229600" cy="4740320"/>
          </a:xfrm>
        </p:spPr>
        <p:txBody>
          <a:bodyPr/>
          <a:lstStyle/>
          <a:p>
            <a:r>
              <a:rPr lang="tr-TR" dirty="0" smtClean="0"/>
              <a:t> Bir kalp hastasına her gün 2 yumurta, 4-5 kalem pirzola yemesini bonfileden biftekten korkmamasını söylemek akıl kârı değildir. </a:t>
            </a:r>
          </a:p>
          <a:p>
            <a:r>
              <a:rPr lang="tr-TR" dirty="0" smtClean="0"/>
              <a:t>Çünkü sağlık çok yemekten değil ‘’yeteri kadar ‘’ yemekten geçer.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Ayrıca unutulmamalıdır ki kalp hastalarına proteini bol tüketmelerini öneren </a:t>
            </a:r>
            <a:r>
              <a:rPr lang="tr-TR" dirty="0" err="1" smtClean="0"/>
              <a:t>Atkins</a:t>
            </a:r>
            <a:r>
              <a:rPr lang="tr-TR" dirty="0" smtClean="0"/>
              <a:t>  kalp krizinden ölmüştür.</a:t>
            </a:r>
          </a:p>
          <a:p>
            <a:r>
              <a:rPr lang="tr-TR" sz="2800" dirty="0" smtClean="0"/>
              <a:t>Bu diyet kısa vadede kilo verdirdiği için iyi bir yöntem olarak algılansa da uzun vadede kalp krizi riskini ve kalp felcini artırdığı saptanmıştır .</a:t>
            </a:r>
          </a:p>
          <a:p>
            <a:endParaRPr lang="tr-TR"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Ayrıca İsviçre’de yapılan ve 10 yıl süren </a:t>
            </a:r>
            <a:r>
              <a:rPr lang="tr-TR" dirty="0" err="1" smtClean="0"/>
              <a:t>Atkins</a:t>
            </a:r>
            <a:r>
              <a:rPr lang="tr-TR" dirty="0" smtClean="0"/>
              <a:t> diyeti (dolayısıyla Karatay diyeti )  uygulamasında kalp damar hastalıklarından ölüm oranında artış gözlemlenmiştir.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8528" y="5371553"/>
            <a:ext cx="3438272" cy="108325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CANAN KARATAY’IN BAZI BESLENME ÖNERİLERİ</a:t>
            </a:r>
            <a:endParaRPr lang="tr-TR" dirty="0"/>
          </a:p>
        </p:txBody>
      </p:sp>
      <p:pic>
        <p:nvPicPr>
          <p:cNvPr id="1026" name="Picture 2" descr="C:\Users\HP\Desktop\hqdefault.jpg"/>
          <p:cNvPicPr>
            <a:picLocks noGrp="1" noChangeAspect="1" noChangeArrowheads="1"/>
          </p:cNvPicPr>
          <p:nvPr>
            <p:ph idx="1"/>
          </p:nvPr>
        </p:nvPicPr>
        <p:blipFill>
          <a:blip r:embed="rId2"/>
          <a:srcRect/>
          <a:stretch>
            <a:fillRect/>
          </a:stretch>
        </p:blipFill>
        <p:spPr bwMode="auto">
          <a:xfrm>
            <a:off x="1357290" y="1643050"/>
            <a:ext cx="7286676" cy="4643470"/>
          </a:xfrm>
          <a:prstGeom prst="rect">
            <a:avLst/>
          </a:prstGeom>
          <a:noFill/>
        </p:spPr>
      </p:pic>
    </p:spTree>
  </p:cSld>
  <p:clrMapOvr>
    <a:masterClrMapping/>
  </p:clrMapOvr>
  <p:transition spd="slow">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673</TotalTime>
  <Words>1419</Words>
  <Application>Microsoft Office PowerPoint</Application>
  <PresentationFormat>Ekran Gösterisi (4:3)</PresentationFormat>
  <Paragraphs>159</Paragraphs>
  <Slides>49</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49</vt:i4>
      </vt:variant>
    </vt:vector>
  </HeadingPairs>
  <TitlesOfParts>
    <vt:vector size="55" baseType="lpstr">
      <vt:lpstr>Calibri</vt:lpstr>
      <vt:lpstr>Century Gothic</vt:lpstr>
      <vt:lpstr>Verdana</vt:lpstr>
      <vt:lpstr>Wingdings</vt:lpstr>
      <vt:lpstr>Wingdings 2</vt:lpstr>
      <vt:lpstr>Canlı</vt:lpstr>
      <vt:lpstr>                                   </vt:lpstr>
      <vt:lpstr>SUNUM PLANI </vt:lpstr>
      <vt:lpstr>CANAN  KARATAY KİMDİR?</vt:lpstr>
      <vt:lpstr>CANAN EFENDİGİL KARATAY KİMDİR?</vt:lpstr>
      <vt:lpstr>KARATAY DİYETİ ?</vt:lpstr>
      <vt:lpstr>PowerPoint Sunusu</vt:lpstr>
      <vt:lpstr>PowerPoint Sunusu</vt:lpstr>
      <vt:lpstr>PowerPoint Sunusu</vt:lpstr>
      <vt:lpstr>CANAN KARATAY’IN BAZI BESLENME ÖNERİLERİ</vt:lpstr>
      <vt:lpstr>Hangi çeşit olursa olsun EKMEK zehirdir !</vt:lpstr>
      <vt:lpstr>Günde 3 öğün yerine 2 öğün tüketilmeli </vt:lpstr>
      <vt:lpstr>Kalori hesabı yapmak çok yanlıştır</vt:lpstr>
      <vt:lpstr>PowerPoint Sunusu</vt:lpstr>
      <vt:lpstr>Canan Karatay’ın Örnek mönüsü :</vt:lpstr>
      <vt:lpstr>sabah kahvaltısı</vt:lpstr>
      <vt:lpstr>Öğle yemeği </vt:lpstr>
      <vt:lpstr>KARATAY DİYETİNİN YANLIŞLARI</vt:lpstr>
      <vt:lpstr>Yumurta ile ilgili </vt:lpstr>
      <vt:lpstr>PowerPoint Sunusu</vt:lpstr>
      <vt:lpstr>Tereyağı ile ilgili</vt:lpstr>
      <vt:lpstr>PowerPoint Sunusu</vt:lpstr>
      <vt:lpstr>koskoca prof. yalan mı söylüyor diye düşünenlere duyurulur...</vt:lpstr>
      <vt:lpstr>PowerPoint Sunusu</vt:lpstr>
      <vt:lpstr> KIZARTMALARDA HANGİ YAĞ ?</vt:lpstr>
      <vt:lpstr>KOLESTEROLÜN HİÇBİR ZARARI YOKTUR !</vt:lpstr>
      <vt:lpstr>PowerPoint Sunusu</vt:lpstr>
      <vt:lpstr>Ekmek  hakkında</vt:lpstr>
      <vt:lpstr>PowerPoint Sunusu</vt:lpstr>
      <vt:lpstr>    Meyve ile İlgili </vt:lpstr>
      <vt:lpstr>PowerPoint Sunusu</vt:lpstr>
      <vt:lpstr>PowerPoint Sunusu</vt:lpstr>
      <vt:lpstr>Gebelikte şeker testi ile ilgili</vt:lpstr>
      <vt:lpstr>PowerPoint Sunusu</vt:lpstr>
      <vt:lpstr>PowerPoint Sunusu</vt:lpstr>
      <vt:lpstr>PowerPoint Sunusu</vt:lpstr>
      <vt:lpstr>PowerPoint Sunusu</vt:lpstr>
      <vt:lpstr>PowerPoint Sunusu</vt:lpstr>
      <vt:lpstr>PowerPoint Sunusu</vt:lpstr>
      <vt:lpstr>Karatay’ a eleştiriler : Kalp uzmanları Karatay diyetine isyan ediyor</vt:lpstr>
      <vt:lpstr>PowerPoint Sunusu</vt:lpstr>
      <vt:lpstr>PowerPoint Sunusu</vt:lpstr>
      <vt:lpstr>PowerPoint Sunusu</vt:lpstr>
      <vt:lpstr>Peki AYŞE BAYSAL  hocamız ne diyor ?</vt:lpstr>
      <vt:lpstr>PowerPoint Sunusu</vt:lpstr>
      <vt:lpstr>PowerPoint Sunusu</vt:lpstr>
      <vt:lpstr>PowerPoint Sunusu</vt:lpstr>
      <vt:lpstr>Karatay, bal ve meyveyi de yasaklıyor.?</vt:lpstr>
      <vt:lpstr>KAYNAKÇA</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HP</dc:creator>
  <cp:lastModifiedBy>SAMSUNG</cp:lastModifiedBy>
  <cp:revision>49</cp:revision>
  <dcterms:created xsi:type="dcterms:W3CDTF">2014-11-29T19:57:33Z</dcterms:created>
  <dcterms:modified xsi:type="dcterms:W3CDTF">2016-06-21T16:55:04Z</dcterms:modified>
</cp:coreProperties>
</file>